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5" r:id="rId17"/>
    <p:sldId id="276" r:id="rId18"/>
    <p:sldId id="277" r:id="rId19"/>
    <p:sldId id="278" r:id="rId20"/>
    <p:sldId id="279" r:id="rId21"/>
    <p:sldId id="263"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588" autoAdjust="0"/>
  </p:normalViewPr>
  <p:slideViewPr>
    <p:cSldViewPr snapToGrid="0" snapToObjects="1">
      <p:cViewPr varScale="1">
        <p:scale>
          <a:sx n="72" d="100"/>
          <a:sy n="72"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B9248-1160-4DE7-81BE-AD0BFB9EB75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3E5333-523A-4D81-92EA-6FE29BC2295B}">
      <dgm:prSet phldrT="[Text]"/>
      <dgm:spPr/>
      <dgm:t>
        <a:bodyPr/>
        <a:lstStyle/>
        <a:p>
          <a:r>
            <a:rPr lang="en-US" dirty="0" smtClean="0"/>
            <a:t>Resolve the disconnect with RB labels.</a:t>
          </a:r>
          <a:endParaRPr lang="en-US" dirty="0"/>
        </a:p>
      </dgm:t>
    </dgm:pt>
    <dgm:pt modelId="{137557DB-9D78-4371-B712-9DD976E72E10}" type="parTrans" cxnId="{374AED5B-E5D4-4232-A034-BE0E7781348E}">
      <dgm:prSet/>
      <dgm:spPr/>
      <dgm:t>
        <a:bodyPr/>
        <a:lstStyle/>
        <a:p>
          <a:endParaRPr lang="en-US"/>
        </a:p>
      </dgm:t>
    </dgm:pt>
    <dgm:pt modelId="{706AD435-DF7B-4B4D-B79F-1889091F04F9}" type="sibTrans" cxnId="{374AED5B-E5D4-4232-A034-BE0E7781348E}">
      <dgm:prSet/>
      <dgm:spPr/>
      <dgm:t>
        <a:bodyPr/>
        <a:lstStyle/>
        <a:p>
          <a:endParaRPr lang="en-US"/>
        </a:p>
      </dgm:t>
    </dgm:pt>
    <dgm:pt modelId="{8838E025-8624-4FA0-9AAC-824C0567CAFA}">
      <dgm:prSet phldrT="[Text]"/>
      <dgm:spPr/>
      <dgm:t>
        <a:bodyPr/>
        <a:lstStyle/>
        <a:p>
          <a:r>
            <a:rPr lang="en-US" dirty="0" smtClean="0"/>
            <a:t>Make the year range visible on the front-end search.</a:t>
          </a:r>
          <a:endParaRPr lang="en-US" dirty="0"/>
        </a:p>
      </dgm:t>
    </dgm:pt>
    <dgm:pt modelId="{AF3E0603-0428-4E6E-A531-0B27B5F5887E}" type="parTrans" cxnId="{9EDE6CE9-18C5-4DE1-9534-100367C9CA22}">
      <dgm:prSet/>
      <dgm:spPr/>
      <dgm:t>
        <a:bodyPr/>
        <a:lstStyle/>
        <a:p>
          <a:endParaRPr lang="en-US"/>
        </a:p>
      </dgm:t>
    </dgm:pt>
    <dgm:pt modelId="{15EBCD93-61EA-4845-8789-A67E04451D7F}" type="sibTrans" cxnId="{9EDE6CE9-18C5-4DE1-9534-100367C9CA22}">
      <dgm:prSet/>
      <dgm:spPr/>
      <dgm:t>
        <a:bodyPr/>
        <a:lstStyle/>
        <a:p>
          <a:endParaRPr lang="en-US"/>
        </a:p>
      </dgm:t>
    </dgm:pt>
    <dgm:pt modelId="{D3E93F23-7025-4846-B01D-39589E84922F}">
      <dgm:prSet phldrT="[Text]"/>
      <dgm:spPr/>
      <dgm:t>
        <a:bodyPr/>
        <a:lstStyle/>
        <a:p>
          <a:r>
            <a:rPr lang="en-US" dirty="0" smtClean="0"/>
            <a:t>Caution users to use the instructions carefully.</a:t>
          </a:r>
          <a:endParaRPr lang="en-US" dirty="0"/>
        </a:p>
      </dgm:t>
    </dgm:pt>
    <dgm:pt modelId="{2F92FDDB-D7D1-458C-A787-747482D8AE93}" type="parTrans" cxnId="{3FC6E64B-8E21-4FC8-AFCD-0EBA47C16F1B}">
      <dgm:prSet/>
      <dgm:spPr/>
      <dgm:t>
        <a:bodyPr/>
        <a:lstStyle/>
        <a:p>
          <a:endParaRPr lang="en-US"/>
        </a:p>
      </dgm:t>
    </dgm:pt>
    <dgm:pt modelId="{59C65059-B244-4D92-8803-30F59AE04447}" type="sibTrans" cxnId="{3FC6E64B-8E21-4FC8-AFCD-0EBA47C16F1B}">
      <dgm:prSet/>
      <dgm:spPr/>
      <dgm:t>
        <a:bodyPr/>
        <a:lstStyle/>
        <a:p>
          <a:endParaRPr lang="en-US"/>
        </a:p>
      </dgm:t>
    </dgm:pt>
    <dgm:pt modelId="{20902464-15CA-4285-B61C-673E1BC5783F}">
      <dgm:prSet/>
      <dgm:spPr/>
      <dgm:t>
        <a:bodyPr/>
        <a:lstStyle/>
        <a:p>
          <a:r>
            <a:rPr lang="en-US" dirty="0" smtClean="0"/>
            <a:t>Place instructions on screen.</a:t>
          </a:r>
          <a:endParaRPr lang="en-US" dirty="0"/>
        </a:p>
      </dgm:t>
    </dgm:pt>
    <dgm:pt modelId="{9A87141C-D613-4779-8306-AB78EE30512F}" type="parTrans" cxnId="{5C88A0DE-621A-410D-9CCD-49D0F5D658C8}">
      <dgm:prSet/>
      <dgm:spPr/>
      <dgm:t>
        <a:bodyPr/>
        <a:lstStyle/>
        <a:p>
          <a:endParaRPr lang="en-US"/>
        </a:p>
      </dgm:t>
    </dgm:pt>
    <dgm:pt modelId="{4BA0A90A-653B-40A8-AE3E-05CE6FAAF512}" type="sibTrans" cxnId="{5C88A0DE-621A-410D-9CCD-49D0F5D658C8}">
      <dgm:prSet/>
      <dgm:spPr/>
      <dgm:t>
        <a:bodyPr/>
        <a:lstStyle/>
        <a:p>
          <a:endParaRPr lang="en-US"/>
        </a:p>
      </dgm:t>
    </dgm:pt>
    <dgm:pt modelId="{DF860C7A-CA6B-46BD-88B5-B177F76E0463}">
      <dgm:prSet/>
      <dgm:spPr/>
      <dgm:t>
        <a:bodyPr/>
        <a:lstStyle/>
        <a:p>
          <a:r>
            <a:rPr lang="en-US" dirty="0" smtClean="0"/>
            <a:t>Encourage all users to attend training, and provide ongoing training for future hires, </a:t>
          </a:r>
          <a:br>
            <a:rPr lang="en-US" dirty="0" smtClean="0"/>
          </a:br>
          <a:r>
            <a:rPr lang="en-US" dirty="0" smtClean="0"/>
            <a:t>either as peer-to-peer, computer-based, or onboarding training.</a:t>
          </a:r>
          <a:endParaRPr lang="en-US" dirty="0"/>
        </a:p>
      </dgm:t>
    </dgm:pt>
    <dgm:pt modelId="{85A67A87-81D6-4D3A-ACEB-3606458D0917}" type="parTrans" cxnId="{A8300EBC-F034-470A-9F55-209567117EDC}">
      <dgm:prSet/>
      <dgm:spPr/>
      <dgm:t>
        <a:bodyPr/>
        <a:lstStyle/>
        <a:p>
          <a:endParaRPr lang="en-US"/>
        </a:p>
      </dgm:t>
    </dgm:pt>
    <dgm:pt modelId="{8C53BBAA-1E67-4504-86E0-3404ADB840AF}" type="sibTrans" cxnId="{A8300EBC-F034-470A-9F55-209567117EDC}">
      <dgm:prSet/>
      <dgm:spPr/>
      <dgm:t>
        <a:bodyPr/>
        <a:lstStyle/>
        <a:p>
          <a:endParaRPr lang="en-US"/>
        </a:p>
      </dgm:t>
    </dgm:pt>
    <dgm:pt modelId="{B32B6B6C-F52E-4211-89CA-DA7B222B2D64}" type="pres">
      <dgm:prSet presAssocID="{B9FB9248-1160-4DE7-81BE-AD0BFB9EB751}" presName="Name0" presStyleCnt="0">
        <dgm:presLayoutVars>
          <dgm:chMax val="7"/>
          <dgm:chPref val="7"/>
          <dgm:dir/>
        </dgm:presLayoutVars>
      </dgm:prSet>
      <dgm:spPr/>
    </dgm:pt>
    <dgm:pt modelId="{C3D61CA7-3C95-4788-AF06-C6E80269935A}" type="pres">
      <dgm:prSet presAssocID="{B9FB9248-1160-4DE7-81BE-AD0BFB9EB751}" presName="Name1" presStyleCnt="0"/>
      <dgm:spPr/>
    </dgm:pt>
    <dgm:pt modelId="{4B4CF3B9-7AB4-47FA-B2BB-071DC2E4F42C}" type="pres">
      <dgm:prSet presAssocID="{B9FB9248-1160-4DE7-81BE-AD0BFB9EB751}" presName="cycle" presStyleCnt="0"/>
      <dgm:spPr/>
    </dgm:pt>
    <dgm:pt modelId="{9F4E08C4-9137-425E-BB23-89180227B1B9}" type="pres">
      <dgm:prSet presAssocID="{B9FB9248-1160-4DE7-81BE-AD0BFB9EB751}" presName="srcNode" presStyleLbl="node1" presStyleIdx="0" presStyleCnt="5"/>
      <dgm:spPr/>
    </dgm:pt>
    <dgm:pt modelId="{D7B68A7B-DF7C-4C97-86C5-DD80227E6D38}" type="pres">
      <dgm:prSet presAssocID="{B9FB9248-1160-4DE7-81BE-AD0BFB9EB751}" presName="conn" presStyleLbl="parChTrans1D2" presStyleIdx="0" presStyleCnt="1"/>
      <dgm:spPr/>
    </dgm:pt>
    <dgm:pt modelId="{C4A95853-7329-4328-A194-FCE1638CE726}" type="pres">
      <dgm:prSet presAssocID="{B9FB9248-1160-4DE7-81BE-AD0BFB9EB751}" presName="extraNode" presStyleLbl="node1" presStyleIdx="0" presStyleCnt="5"/>
      <dgm:spPr/>
    </dgm:pt>
    <dgm:pt modelId="{F24CB8A3-4AAB-45FE-96FA-7A59B8CF5E8E}" type="pres">
      <dgm:prSet presAssocID="{B9FB9248-1160-4DE7-81BE-AD0BFB9EB751}" presName="dstNode" presStyleLbl="node1" presStyleIdx="0" presStyleCnt="5"/>
      <dgm:spPr/>
    </dgm:pt>
    <dgm:pt modelId="{2F7341CD-80F3-423E-9E58-FB30C0BBA705}" type="pres">
      <dgm:prSet presAssocID="{EC3E5333-523A-4D81-92EA-6FE29BC2295B}" presName="text_1" presStyleLbl="node1" presStyleIdx="0" presStyleCnt="5">
        <dgm:presLayoutVars>
          <dgm:bulletEnabled val="1"/>
        </dgm:presLayoutVars>
      </dgm:prSet>
      <dgm:spPr/>
      <dgm:t>
        <a:bodyPr/>
        <a:lstStyle/>
        <a:p>
          <a:endParaRPr lang="en-US"/>
        </a:p>
      </dgm:t>
    </dgm:pt>
    <dgm:pt modelId="{21A641DC-7EA5-4E01-8D83-A8A7245C052C}" type="pres">
      <dgm:prSet presAssocID="{EC3E5333-523A-4D81-92EA-6FE29BC2295B}" presName="accent_1" presStyleCnt="0"/>
      <dgm:spPr/>
    </dgm:pt>
    <dgm:pt modelId="{3437EDBB-3814-4202-BC70-B3CAC75CD88F}" type="pres">
      <dgm:prSet presAssocID="{EC3E5333-523A-4D81-92EA-6FE29BC2295B}" presName="accentRepeatNode" presStyleLbl="solidFgAcc1" presStyleIdx="0" presStyleCnt="5"/>
      <dgm:spPr/>
    </dgm:pt>
    <dgm:pt modelId="{5EB1FF5C-F5E7-4092-AAAD-0AC6BA185054}" type="pres">
      <dgm:prSet presAssocID="{8838E025-8624-4FA0-9AAC-824C0567CAFA}" presName="text_2" presStyleLbl="node1" presStyleIdx="1" presStyleCnt="5">
        <dgm:presLayoutVars>
          <dgm:bulletEnabled val="1"/>
        </dgm:presLayoutVars>
      </dgm:prSet>
      <dgm:spPr/>
      <dgm:t>
        <a:bodyPr/>
        <a:lstStyle/>
        <a:p>
          <a:endParaRPr lang="en-US"/>
        </a:p>
      </dgm:t>
    </dgm:pt>
    <dgm:pt modelId="{E13DC648-A42F-462F-B8A8-9C7BE92AE81D}" type="pres">
      <dgm:prSet presAssocID="{8838E025-8624-4FA0-9AAC-824C0567CAFA}" presName="accent_2" presStyleCnt="0"/>
      <dgm:spPr/>
    </dgm:pt>
    <dgm:pt modelId="{0F072D00-6A1B-4E1D-A02E-AFD614A04FBF}" type="pres">
      <dgm:prSet presAssocID="{8838E025-8624-4FA0-9AAC-824C0567CAFA}" presName="accentRepeatNode" presStyleLbl="solidFgAcc1" presStyleIdx="1" presStyleCnt="5"/>
      <dgm:spPr/>
    </dgm:pt>
    <dgm:pt modelId="{EB5815FF-9A86-4B2A-A13D-CC934EDF94C3}" type="pres">
      <dgm:prSet presAssocID="{20902464-15CA-4285-B61C-673E1BC5783F}" presName="text_3" presStyleLbl="node1" presStyleIdx="2" presStyleCnt="5">
        <dgm:presLayoutVars>
          <dgm:bulletEnabled val="1"/>
        </dgm:presLayoutVars>
      </dgm:prSet>
      <dgm:spPr/>
      <dgm:t>
        <a:bodyPr/>
        <a:lstStyle/>
        <a:p>
          <a:endParaRPr lang="en-US"/>
        </a:p>
      </dgm:t>
    </dgm:pt>
    <dgm:pt modelId="{ABD4345C-31E8-4661-A158-EC8D42CE3A1F}" type="pres">
      <dgm:prSet presAssocID="{20902464-15CA-4285-B61C-673E1BC5783F}" presName="accent_3" presStyleCnt="0"/>
      <dgm:spPr/>
    </dgm:pt>
    <dgm:pt modelId="{DAB73E64-4363-40CC-98B9-8FDCFD0E1ED4}" type="pres">
      <dgm:prSet presAssocID="{20902464-15CA-4285-B61C-673E1BC5783F}" presName="accentRepeatNode" presStyleLbl="solidFgAcc1" presStyleIdx="2" presStyleCnt="5"/>
      <dgm:spPr/>
    </dgm:pt>
    <dgm:pt modelId="{2FA2892B-C4D9-4D33-A0B3-AF1756456D3D}" type="pres">
      <dgm:prSet presAssocID="{D3E93F23-7025-4846-B01D-39589E84922F}" presName="text_4" presStyleLbl="node1" presStyleIdx="3" presStyleCnt="5">
        <dgm:presLayoutVars>
          <dgm:bulletEnabled val="1"/>
        </dgm:presLayoutVars>
      </dgm:prSet>
      <dgm:spPr/>
      <dgm:t>
        <a:bodyPr/>
        <a:lstStyle/>
        <a:p>
          <a:endParaRPr lang="en-US"/>
        </a:p>
      </dgm:t>
    </dgm:pt>
    <dgm:pt modelId="{B6BAACD1-AE9D-45FD-A9A9-2149379877D9}" type="pres">
      <dgm:prSet presAssocID="{D3E93F23-7025-4846-B01D-39589E84922F}" presName="accent_4" presStyleCnt="0"/>
      <dgm:spPr/>
    </dgm:pt>
    <dgm:pt modelId="{CF2FC38F-DBE1-4DF3-A253-0833119B6982}" type="pres">
      <dgm:prSet presAssocID="{D3E93F23-7025-4846-B01D-39589E84922F}" presName="accentRepeatNode" presStyleLbl="solidFgAcc1" presStyleIdx="3" presStyleCnt="5"/>
      <dgm:spPr/>
    </dgm:pt>
    <dgm:pt modelId="{A9224706-C438-4E62-927B-BB42F691A37E}" type="pres">
      <dgm:prSet presAssocID="{DF860C7A-CA6B-46BD-88B5-B177F76E0463}" presName="text_5" presStyleLbl="node1" presStyleIdx="4" presStyleCnt="5">
        <dgm:presLayoutVars>
          <dgm:bulletEnabled val="1"/>
        </dgm:presLayoutVars>
      </dgm:prSet>
      <dgm:spPr/>
      <dgm:t>
        <a:bodyPr/>
        <a:lstStyle/>
        <a:p>
          <a:endParaRPr lang="en-US"/>
        </a:p>
      </dgm:t>
    </dgm:pt>
    <dgm:pt modelId="{F0D87C23-52A0-4367-88D8-75DEFA810B4B}" type="pres">
      <dgm:prSet presAssocID="{DF860C7A-CA6B-46BD-88B5-B177F76E0463}" presName="accent_5" presStyleCnt="0"/>
      <dgm:spPr/>
    </dgm:pt>
    <dgm:pt modelId="{CFB1126E-734D-4A8F-8CA7-A3F4C12762F3}" type="pres">
      <dgm:prSet presAssocID="{DF860C7A-CA6B-46BD-88B5-B177F76E0463}" presName="accentRepeatNode" presStyleLbl="solidFgAcc1" presStyleIdx="4" presStyleCnt="5"/>
      <dgm:spPr/>
    </dgm:pt>
  </dgm:ptLst>
  <dgm:cxnLst>
    <dgm:cxn modelId="{D0EDDE89-4454-4602-8E9D-9582633DCA51}" type="presOf" srcId="{8838E025-8624-4FA0-9AAC-824C0567CAFA}" destId="{5EB1FF5C-F5E7-4092-AAAD-0AC6BA185054}" srcOrd="0" destOrd="0" presId="urn:microsoft.com/office/officeart/2008/layout/VerticalCurvedList"/>
    <dgm:cxn modelId="{F66A71BD-31AF-4840-9910-727861D25AA9}" type="presOf" srcId="{706AD435-DF7B-4B4D-B79F-1889091F04F9}" destId="{D7B68A7B-DF7C-4C97-86C5-DD80227E6D38}" srcOrd="0" destOrd="0" presId="urn:microsoft.com/office/officeart/2008/layout/VerticalCurvedList"/>
    <dgm:cxn modelId="{5C88A0DE-621A-410D-9CCD-49D0F5D658C8}" srcId="{B9FB9248-1160-4DE7-81BE-AD0BFB9EB751}" destId="{20902464-15CA-4285-B61C-673E1BC5783F}" srcOrd="2" destOrd="0" parTransId="{9A87141C-D613-4779-8306-AB78EE30512F}" sibTransId="{4BA0A90A-653B-40A8-AE3E-05CE6FAAF512}"/>
    <dgm:cxn modelId="{D0899B97-F379-4830-861B-AD3B9881A594}" type="presOf" srcId="{20902464-15CA-4285-B61C-673E1BC5783F}" destId="{EB5815FF-9A86-4B2A-A13D-CC934EDF94C3}" srcOrd="0" destOrd="0" presId="urn:microsoft.com/office/officeart/2008/layout/VerticalCurvedList"/>
    <dgm:cxn modelId="{C3CC6899-A669-44C1-9560-FB7911EB1AE6}" type="presOf" srcId="{DF860C7A-CA6B-46BD-88B5-B177F76E0463}" destId="{A9224706-C438-4E62-927B-BB42F691A37E}" srcOrd="0" destOrd="0" presId="urn:microsoft.com/office/officeart/2008/layout/VerticalCurvedList"/>
    <dgm:cxn modelId="{73CDF9ED-4F9F-41EC-A49E-78A2428A7EDA}" type="presOf" srcId="{EC3E5333-523A-4D81-92EA-6FE29BC2295B}" destId="{2F7341CD-80F3-423E-9E58-FB30C0BBA705}" srcOrd="0" destOrd="0" presId="urn:microsoft.com/office/officeart/2008/layout/VerticalCurvedList"/>
    <dgm:cxn modelId="{9EDE6CE9-18C5-4DE1-9534-100367C9CA22}" srcId="{B9FB9248-1160-4DE7-81BE-AD0BFB9EB751}" destId="{8838E025-8624-4FA0-9AAC-824C0567CAFA}" srcOrd="1" destOrd="0" parTransId="{AF3E0603-0428-4E6E-A531-0B27B5F5887E}" sibTransId="{15EBCD93-61EA-4845-8789-A67E04451D7F}"/>
    <dgm:cxn modelId="{374AED5B-E5D4-4232-A034-BE0E7781348E}" srcId="{B9FB9248-1160-4DE7-81BE-AD0BFB9EB751}" destId="{EC3E5333-523A-4D81-92EA-6FE29BC2295B}" srcOrd="0" destOrd="0" parTransId="{137557DB-9D78-4371-B712-9DD976E72E10}" sibTransId="{706AD435-DF7B-4B4D-B79F-1889091F04F9}"/>
    <dgm:cxn modelId="{3FC6E64B-8E21-4FC8-AFCD-0EBA47C16F1B}" srcId="{B9FB9248-1160-4DE7-81BE-AD0BFB9EB751}" destId="{D3E93F23-7025-4846-B01D-39589E84922F}" srcOrd="3" destOrd="0" parTransId="{2F92FDDB-D7D1-458C-A787-747482D8AE93}" sibTransId="{59C65059-B244-4D92-8803-30F59AE04447}"/>
    <dgm:cxn modelId="{A8300EBC-F034-470A-9F55-209567117EDC}" srcId="{B9FB9248-1160-4DE7-81BE-AD0BFB9EB751}" destId="{DF860C7A-CA6B-46BD-88B5-B177F76E0463}" srcOrd="4" destOrd="0" parTransId="{85A67A87-81D6-4D3A-ACEB-3606458D0917}" sibTransId="{8C53BBAA-1E67-4504-86E0-3404ADB840AF}"/>
    <dgm:cxn modelId="{BA4135D6-58F7-4F96-ACE1-C11C38860382}" type="presOf" srcId="{D3E93F23-7025-4846-B01D-39589E84922F}" destId="{2FA2892B-C4D9-4D33-A0B3-AF1756456D3D}" srcOrd="0" destOrd="0" presId="urn:microsoft.com/office/officeart/2008/layout/VerticalCurvedList"/>
    <dgm:cxn modelId="{29030ED6-E462-4401-832A-027D7B53F126}" type="presOf" srcId="{B9FB9248-1160-4DE7-81BE-AD0BFB9EB751}" destId="{B32B6B6C-F52E-4211-89CA-DA7B222B2D64}" srcOrd="0" destOrd="0" presId="urn:microsoft.com/office/officeart/2008/layout/VerticalCurvedList"/>
    <dgm:cxn modelId="{328413E3-E16C-402D-A4F3-4307635610CE}" type="presParOf" srcId="{B32B6B6C-F52E-4211-89CA-DA7B222B2D64}" destId="{C3D61CA7-3C95-4788-AF06-C6E80269935A}" srcOrd="0" destOrd="0" presId="urn:microsoft.com/office/officeart/2008/layout/VerticalCurvedList"/>
    <dgm:cxn modelId="{156C1D57-1622-4034-A6B0-E7CF7A480B11}" type="presParOf" srcId="{C3D61CA7-3C95-4788-AF06-C6E80269935A}" destId="{4B4CF3B9-7AB4-47FA-B2BB-071DC2E4F42C}" srcOrd="0" destOrd="0" presId="urn:microsoft.com/office/officeart/2008/layout/VerticalCurvedList"/>
    <dgm:cxn modelId="{F36A973A-0527-4CDE-B004-F2F488330872}" type="presParOf" srcId="{4B4CF3B9-7AB4-47FA-B2BB-071DC2E4F42C}" destId="{9F4E08C4-9137-425E-BB23-89180227B1B9}" srcOrd="0" destOrd="0" presId="urn:microsoft.com/office/officeart/2008/layout/VerticalCurvedList"/>
    <dgm:cxn modelId="{A8282172-9EAB-4D65-A2AB-B620185BA6DD}" type="presParOf" srcId="{4B4CF3B9-7AB4-47FA-B2BB-071DC2E4F42C}" destId="{D7B68A7B-DF7C-4C97-86C5-DD80227E6D38}" srcOrd="1" destOrd="0" presId="urn:microsoft.com/office/officeart/2008/layout/VerticalCurvedList"/>
    <dgm:cxn modelId="{2788D5A4-BCF8-4713-9414-65C2525EC88E}" type="presParOf" srcId="{4B4CF3B9-7AB4-47FA-B2BB-071DC2E4F42C}" destId="{C4A95853-7329-4328-A194-FCE1638CE726}" srcOrd="2" destOrd="0" presId="urn:microsoft.com/office/officeart/2008/layout/VerticalCurvedList"/>
    <dgm:cxn modelId="{F6EE0A80-FF75-4723-A9C6-2A6EBBB8E176}" type="presParOf" srcId="{4B4CF3B9-7AB4-47FA-B2BB-071DC2E4F42C}" destId="{F24CB8A3-4AAB-45FE-96FA-7A59B8CF5E8E}" srcOrd="3" destOrd="0" presId="urn:microsoft.com/office/officeart/2008/layout/VerticalCurvedList"/>
    <dgm:cxn modelId="{D1F39D40-CC83-4987-9E38-FB3068983136}" type="presParOf" srcId="{C3D61CA7-3C95-4788-AF06-C6E80269935A}" destId="{2F7341CD-80F3-423E-9E58-FB30C0BBA705}" srcOrd="1" destOrd="0" presId="urn:microsoft.com/office/officeart/2008/layout/VerticalCurvedList"/>
    <dgm:cxn modelId="{B065D270-AAB7-4885-BE2D-5FB3C205F423}" type="presParOf" srcId="{C3D61CA7-3C95-4788-AF06-C6E80269935A}" destId="{21A641DC-7EA5-4E01-8D83-A8A7245C052C}" srcOrd="2" destOrd="0" presId="urn:microsoft.com/office/officeart/2008/layout/VerticalCurvedList"/>
    <dgm:cxn modelId="{75A98D21-3000-4A97-BEC9-B585103E5291}" type="presParOf" srcId="{21A641DC-7EA5-4E01-8D83-A8A7245C052C}" destId="{3437EDBB-3814-4202-BC70-B3CAC75CD88F}" srcOrd="0" destOrd="0" presId="urn:microsoft.com/office/officeart/2008/layout/VerticalCurvedList"/>
    <dgm:cxn modelId="{BA2311C6-E9EA-4CFC-940E-71DD11E8B594}" type="presParOf" srcId="{C3D61CA7-3C95-4788-AF06-C6E80269935A}" destId="{5EB1FF5C-F5E7-4092-AAAD-0AC6BA185054}" srcOrd="3" destOrd="0" presId="urn:microsoft.com/office/officeart/2008/layout/VerticalCurvedList"/>
    <dgm:cxn modelId="{8C28F859-E3E3-4DEC-A51A-89B125D1B2E3}" type="presParOf" srcId="{C3D61CA7-3C95-4788-AF06-C6E80269935A}" destId="{E13DC648-A42F-462F-B8A8-9C7BE92AE81D}" srcOrd="4" destOrd="0" presId="urn:microsoft.com/office/officeart/2008/layout/VerticalCurvedList"/>
    <dgm:cxn modelId="{23E16C07-FDBA-4572-B950-7B6735CB6B45}" type="presParOf" srcId="{E13DC648-A42F-462F-B8A8-9C7BE92AE81D}" destId="{0F072D00-6A1B-4E1D-A02E-AFD614A04FBF}" srcOrd="0" destOrd="0" presId="urn:microsoft.com/office/officeart/2008/layout/VerticalCurvedList"/>
    <dgm:cxn modelId="{066540F6-8349-4F8B-B3F7-BB665351B049}" type="presParOf" srcId="{C3D61CA7-3C95-4788-AF06-C6E80269935A}" destId="{EB5815FF-9A86-4B2A-A13D-CC934EDF94C3}" srcOrd="5" destOrd="0" presId="urn:microsoft.com/office/officeart/2008/layout/VerticalCurvedList"/>
    <dgm:cxn modelId="{BC05DB86-A2F7-45CE-992D-97ED199A295C}" type="presParOf" srcId="{C3D61CA7-3C95-4788-AF06-C6E80269935A}" destId="{ABD4345C-31E8-4661-A158-EC8D42CE3A1F}" srcOrd="6" destOrd="0" presId="urn:microsoft.com/office/officeart/2008/layout/VerticalCurvedList"/>
    <dgm:cxn modelId="{C96E272D-9222-4696-8480-D9310E176C90}" type="presParOf" srcId="{ABD4345C-31E8-4661-A158-EC8D42CE3A1F}" destId="{DAB73E64-4363-40CC-98B9-8FDCFD0E1ED4}" srcOrd="0" destOrd="0" presId="urn:microsoft.com/office/officeart/2008/layout/VerticalCurvedList"/>
    <dgm:cxn modelId="{D7E93CAB-7030-44B4-9CF0-A046A713BC90}" type="presParOf" srcId="{C3D61CA7-3C95-4788-AF06-C6E80269935A}" destId="{2FA2892B-C4D9-4D33-A0B3-AF1756456D3D}" srcOrd="7" destOrd="0" presId="urn:microsoft.com/office/officeart/2008/layout/VerticalCurvedList"/>
    <dgm:cxn modelId="{5E8448D6-7302-4E30-8E2C-28A3F1BE7FD1}" type="presParOf" srcId="{C3D61CA7-3C95-4788-AF06-C6E80269935A}" destId="{B6BAACD1-AE9D-45FD-A9A9-2149379877D9}" srcOrd="8" destOrd="0" presId="urn:microsoft.com/office/officeart/2008/layout/VerticalCurvedList"/>
    <dgm:cxn modelId="{9F524002-E124-4152-B084-30F95ACD96D9}" type="presParOf" srcId="{B6BAACD1-AE9D-45FD-A9A9-2149379877D9}" destId="{CF2FC38F-DBE1-4DF3-A253-0833119B6982}" srcOrd="0" destOrd="0" presId="urn:microsoft.com/office/officeart/2008/layout/VerticalCurvedList"/>
    <dgm:cxn modelId="{7993D028-6EA0-4C77-9996-5999FF1CB313}" type="presParOf" srcId="{C3D61CA7-3C95-4788-AF06-C6E80269935A}" destId="{A9224706-C438-4E62-927B-BB42F691A37E}" srcOrd="9" destOrd="0" presId="urn:microsoft.com/office/officeart/2008/layout/VerticalCurvedList"/>
    <dgm:cxn modelId="{FC94A434-79CD-44D3-B3AC-1411A46A23B7}" type="presParOf" srcId="{C3D61CA7-3C95-4788-AF06-C6E80269935A}" destId="{F0D87C23-52A0-4367-88D8-75DEFA810B4B}" srcOrd="10" destOrd="0" presId="urn:microsoft.com/office/officeart/2008/layout/VerticalCurvedList"/>
    <dgm:cxn modelId="{2AB1B93D-30D8-42E2-8AB1-9B09F3D34DDD}" type="presParOf" srcId="{F0D87C23-52A0-4367-88D8-75DEFA810B4B}" destId="{CFB1126E-734D-4A8F-8CA7-A3F4C12762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68A7B-DF7C-4C97-86C5-DD80227E6D38}">
      <dsp:nvSpPr>
        <dsp:cNvPr id="0" name=""/>
        <dsp:cNvSpPr/>
      </dsp:nvSpPr>
      <dsp:spPr>
        <a:xfrm>
          <a:off x="-6100159" y="-933333"/>
          <a:ext cx="7261626" cy="7261626"/>
        </a:xfrm>
        <a:prstGeom prst="blockArc">
          <a:avLst>
            <a:gd name="adj1" fmla="val 18900000"/>
            <a:gd name="adj2" fmla="val 2700000"/>
            <a:gd name="adj3" fmla="val 29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7341CD-80F3-423E-9E58-FB30C0BBA705}">
      <dsp:nvSpPr>
        <dsp:cNvPr id="0" name=""/>
        <dsp:cNvSpPr/>
      </dsp:nvSpPr>
      <dsp:spPr>
        <a:xfrm>
          <a:off x="507527" y="337077"/>
          <a:ext cx="10347699" cy="674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5452"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Resolve the disconnect with RB labels.</a:t>
          </a:r>
          <a:endParaRPr lang="en-US" sz="2000" kern="1200" dirty="0"/>
        </a:p>
      </dsp:txBody>
      <dsp:txXfrm>
        <a:off x="507527" y="337077"/>
        <a:ext cx="10347699" cy="674585"/>
      </dsp:txXfrm>
    </dsp:sp>
    <dsp:sp modelId="{3437EDBB-3814-4202-BC70-B3CAC75CD88F}">
      <dsp:nvSpPr>
        <dsp:cNvPr id="0" name=""/>
        <dsp:cNvSpPr/>
      </dsp:nvSpPr>
      <dsp:spPr>
        <a:xfrm>
          <a:off x="85910" y="252753"/>
          <a:ext cx="843232" cy="8432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B1FF5C-F5E7-4092-AAAD-0AC6BA185054}">
      <dsp:nvSpPr>
        <dsp:cNvPr id="0" name=""/>
        <dsp:cNvSpPr/>
      </dsp:nvSpPr>
      <dsp:spPr>
        <a:xfrm>
          <a:off x="990915" y="1348632"/>
          <a:ext cx="9864310" cy="674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5452"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Make the year range visible on the front-end search.</a:t>
          </a:r>
          <a:endParaRPr lang="en-US" sz="2000" kern="1200" dirty="0"/>
        </a:p>
      </dsp:txBody>
      <dsp:txXfrm>
        <a:off x="990915" y="1348632"/>
        <a:ext cx="9864310" cy="674585"/>
      </dsp:txXfrm>
    </dsp:sp>
    <dsp:sp modelId="{0F072D00-6A1B-4E1D-A02E-AFD614A04FBF}">
      <dsp:nvSpPr>
        <dsp:cNvPr id="0" name=""/>
        <dsp:cNvSpPr/>
      </dsp:nvSpPr>
      <dsp:spPr>
        <a:xfrm>
          <a:off x="569299" y="1264308"/>
          <a:ext cx="843232" cy="8432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5815FF-9A86-4B2A-A13D-CC934EDF94C3}">
      <dsp:nvSpPr>
        <dsp:cNvPr id="0" name=""/>
        <dsp:cNvSpPr/>
      </dsp:nvSpPr>
      <dsp:spPr>
        <a:xfrm>
          <a:off x="1139276" y="2360187"/>
          <a:ext cx="9715949" cy="674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5452"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Place instructions on screen.</a:t>
          </a:r>
          <a:endParaRPr lang="en-US" sz="2000" kern="1200" dirty="0"/>
        </a:p>
      </dsp:txBody>
      <dsp:txXfrm>
        <a:off x="1139276" y="2360187"/>
        <a:ext cx="9715949" cy="674585"/>
      </dsp:txXfrm>
    </dsp:sp>
    <dsp:sp modelId="{DAB73E64-4363-40CC-98B9-8FDCFD0E1ED4}">
      <dsp:nvSpPr>
        <dsp:cNvPr id="0" name=""/>
        <dsp:cNvSpPr/>
      </dsp:nvSpPr>
      <dsp:spPr>
        <a:xfrm>
          <a:off x="717660" y="2275863"/>
          <a:ext cx="843232" cy="8432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A2892B-C4D9-4D33-A0B3-AF1756456D3D}">
      <dsp:nvSpPr>
        <dsp:cNvPr id="0" name=""/>
        <dsp:cNvSpPr/>
      </dsp:nvSpPr>
      <dsp:spPr>
        <a:xfrm>
          <a:off x="990915" y="3371742"/>
          <a:ext cx="9864310" cy="674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5452"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Caution users to use the instructions carefully.</a:t>
          </a:r>
          <a:endParaRPr lang="en-US" sz="2000" kern="1200" dirty="0"/>
        </a:p>
      </dsp:txBody>
      <dsp:txXfrm>
        <a:off x="990915" y="3371742"/>
        <a:ext cx="9864310" cy="674585"/>
      </dsp:txXfrm>
    </dsp:sp>
    <dsp:sp modelId="{CF2FC38F-DBE1-4DF3-A253-0833119B6982}">
      <dsp:nvSpPr>
        <dsp:cNvPr id="0" name=""/>
        <dsp:cNvSpPr/>
      </dsp:nvSpPr>
      <dsp:spPr>
        <a:xfrm>
          <a:off x="569299" y="3287418"/>
          <a:ext cx="843232" cy="8432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224706-C438-4E62-927B-BB42F691A37E}">
      <dsp:nvSpPr>
        <dsp:cNvPr id="0" name=""/>
        <dsp:cNvSpPr/>
      </dsp:nvSpPr>
      <dsp:spPr>
        <a:xfrm>
          <a:off x="507527" y="4383297"/>
          <a:ext cx="10347699" cy="674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5452"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Encourage all users to attend training, and provide ongoing training for future hires, </a:t>
          </a:r>
          <a:br>
            <a:rPr lang="en-US" sz="2000" kern="1200" dirty="0" smtClean="0"/>
          </a:br>
          <a:r>
            <a:rPr lang="en-US" sz="2000" kern="1200" dirty="0" smtClean="0"/>
            <a:t>either as peer-to-peer, computer-based, or onboarding training.</a:t>
          </a:r>
          <a:endParaRPr lang="en-US" sz="2000" kern="1200" dirty="0"/>
        </a:p>
      </dsp:txBody>
      <dsp:txXfrm>
        <a:off x="507527" y="4383297"/>
        <a:ext cx="10347699" cy="674585"/>
      </dsp:txXfrm>
    </dsp:sp>
    <dsp:sp modelId="{CFB1126E-734D-4A8F-8CA7-A3F4C12762F3}">
      <dsp:nvSpPr>
        <dsp:cNvPr id="0" name=""/>
        <dsp:cNvSpPr/>
      </dsp:nvSpPr>
      <dsp:spPr>
        <a:xfrm>
          <a:off x="85910" y="4298973"/>
          <a:ext cx="843232" cy="8432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CE317-D5E7-774F-8A96-0FC71E6204FE}" type="datetimeFigureOut">
              <a:rPr lang="en-US" smtClean="0"/>
              <a:t>10/9/2019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396B5-3E10-C345-A565-113540330247}" type="slidenum">
              <a:rPr lang="en-US" smtClean="0"/>
              <a:t>‹#›</a:t>
            </a:fld>
            <a:endParaRPr lang="en-US"/>
          </a:p>
        </p:txBody>
      </p:sp>
    </p:spTree>
    <p:extLst>
      <p:ext uri="{BB962C8B-B14F-4D97-AF65-F5344CB8AC3E}">
        <p14:creationId xmlns:p14="http://schemas.microsoft.com/office/powerpoint/2010/main" val="35528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frequently need to utilize</a:t>
            </a:r>
            <a:r>
              <a:rPr lang="en-US" baseline="0" dirty="0"/>
              <a:t> data stored in the catalog to generate citation lists. These steps represent their task.</a:t>
            </a:r>
            <a:endParaRPr lang="en-US" dirty="0"/>
          </a:p>
        </p:txBody>
      </p:sp>
      <p:sp>
        <p:nvSpPr>
          <p:cNvPr id="4" name="Slide Number Placeholder 3"/>
          <p:cNvSpPr>
            <a:spLocks noGrp="1"/>
          </p:cNvSpPr>
          <p:nvPr>
            <p:ph type="sldNum" sz="quarter" idx="10"/>
          </p:nvPr>
        </p:nvSpPr>
        <p:spPr/>
        <p:txBody>
          <a:bodyPr/>
          <a:lstStyle/>
          <a:p>
            <a:fld id="{AB2060E6-EB1F-49F9-AD67-55860CB04200}" type="slidenum">
              <a:rPr lang="en-US" smtClean="0"/>
              <a:t>7</a:t>
            </a:fld>
            <a:endParaRPr lang="en-US"/>
          </a:p>
        </p:txBody>
      </p:sp>
    </p:spTree>
    <p:extLst>
      <p:ext uri="{BB962C8B-B14F-4D97-AF65-F5344CB8AC3E}">
        <p14:creationId xmlns:p14="http://schemas.microsoft.com/office/powerpoint/2010/main" val="185097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the reverse: we know the desired citation format, and we know that the bibliographic records contain this data. The record includes the authors, the date of publication, the title, a</a:t>
            </a:r>
            <a:r>
              <a:rPr lang="en-US" baseline="0" dirty="0"/>
              <a:t> URL to the report PDF, a GDOT report number, page count, and an abstract. </a:t>
            </a:r>
          </a:p>
          <a:p>
            <a:endParaRPr lang="en-US" baseline="0" dirty="0"/>
          </a:p>
          <a:p>
            <a:r>
              <a:rPr lang="en-US" baseline="0" dirty="0"/>
              <a:t>There are cases where some data is missing, and we need to handle those cases intelligently.</a:t>
            </a:r>
            <a:endParaRPr lang="en-US" dirty="0"/>
          </a:p>
        </p:txBody>
      </p:sp>
      <p:sp>
        <p:nvSpPr>
          <p:cNvPr id="4" name="Slide Number Placeholder 3"/>
          <p:cNvSpPr>
            <a:spLocks noGrp="1"/>
          </p:cNvSpPr>
          <p:nvPr>
            <p:ph type="sldNum" sz="quarter" idx="10"/>
          </p:nvPr>
        </p:nvSpPr>
        <p:spPr/>
        <p:txBody>
          <a:bodyPr/>
          <a:lstStyle/>
          <a:p>
            <a:fld id="{AB2060E6-EB1F-49F9-AD67-55860CB04200}" type="slidenum">
              <a:rPr lang="en-US" smtClean="0"/>
              <a:t>8</a:t>
            </a:fld>
            <a:endParaRPr lang="en-US"/>
          </a:p>
        </p:txBody>
      </p:sp>
    </p:spTree>
    <p:extLst>
      <p:ext uri="{BB962C8B-B14F-4D97-AF65-F5344CB8AC3E}">
        <p14:creationId xmlns:p14="http://schemas.microsoft.com/office/powerpoint/2010/main" val="154824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to keep the interface as simple as possible and not interfere with the existing catalog functionality. Since</a:t>
            </a:r>
            <a:r>
              <a:rPr lang="en-US" baseline="0" dirty="0"/>
              <a:t> the user will move from screen to screen.</a:t>
            </a:r>
            <a:endParaRPr lang="en-US" dirty="0"/>
          </a:p>
        </p:txBody>
      </p:sp>
      <p:sp>
        <p:nvSpPr>
          <p:cNvPr id="4" name="Slide Number Placeholder 3"/>
          <p:cNvSpPr>
            <a:spLocks noGrp="1"/>
          </p:cNvSpPr>
          <p:nvPr>
            <p:ph type="sldNum" sz="quarter" idx="10"/>
          </p:nvPr>
        </p:nvSpPr>
        <p:spPr/>
        <p:txBody>
          <a:bodyPr/>
          <a:lstStyle/>
          <a:p>
            <a:fld id="{AB2060E6-EB1F-49F9-AD67-55860CB04200}" type="slidenum">
              <a:rPr lang="en-US" smtClean="0"/>
              <a:t>9</a:t>
            </a:fld>
            <a:endParaRPr lang="en-US"/>
          </a:p>
        </p:txBody>
      </p:sp>
    </p:spTree>
    <p:extLst>
      <p:ext uri="{BB962C8B-B14F-4D97-AF65-F5344CB8AC3E}">
        <p14:creationId xmlns:p14="http://schemas.microsoft.com/office/powerpoint/2010/main" val="152387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sample search for our target documents. After the page loads, our custom code inserts our</a:t>
            </a:r>
            <a:r>
              <a:rPr lang="en-US" baseline="0" dirty="0"/>
              <a:t> three buttons into the interface.</a:t>
            </a:r>
          </a:p>
          <a:p>
            <a:endParaRPr lang="en-US" baseline="0" dirty="0"/>
          </a:p>
          <a:p>
            <a:r>
              <a:rPr lang="en-US" baseline="0" dirty="0"/>
              <a:t>A research might know that a record is relevant from this view, so our code will allow them to select as many records by checking the boxes, and click “add citation(s)” to add those to the report.</a:t>
            </a:r>
            <a:endParaRPr lang="en-US" dirty="0"/>
          </a:p>
        </p:txBody>
      </p:sp>
      <p:sp>
        <p:nvSpPr>
          <p:cNvPr id="4" name="Slide Number Placeholder 3"/>
          <p:cNvSpPr>
            <a:spLocks noGrp="1"/>
          </p:cNvSpPr>
          <p:nvPr>
            <p:ph type="sldNum" sz="quarter" idx="10"/>
          </p:nvPr>
        </p:nvSpPr>
        <p:spPr/>
        <p:txBody>
          <a:bodyPr/>
          <a:lstStyle/>
          <a:p>
            <a:fld id="{AB2060E6-EB1F-49F9-AD67-55860CB04200}" type="slidenum">
              <a:rPr lang="en-US" smtClean="0"/>
              <a:t>10</a:t>
            </a:fld>
            <a:endParaRPr lang="en-US"/>
          </a:p>
        </p:txBody>
      </p:sp>
    </p:spTree>
    <p:extLst>
      <p:ext uri="{BB962C8B-B14F-4D97-AF65-F5344CB8AC3E}">
        <p14:creationId xmlns:p14="http://schemas.microsoft.com/office/powerpoint/2010/main" val="209502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click on a record, we also</a:t>
            </a:r>
            <a:r>
              <a:rPr lang="en-US" baseline="0" dirty="0"/>
              <a:t> see the target data. I inserted the same three buttons here (though most are in the singular, because we are only looking at one record, right?)</a:t>
            </a:r>
          </a:p>
          <a:p>
            <a:endParaRPr lang="en-US" baseline="0" dirty="0"/>
          </a:p>
          <a:p>
            <a:r>
              <a:rPr lang="en-US" baseline="0" dirty="0"/>
              <a:t>I started development here, because this is the screen where most of the mechanics happen. Our code mimics the researcher finding the appropriate metadata, and copying it into a formatted citation.</a:t>
            </a:r>
          </a:p>
          <a:p>
            <a:endParaRPr lang="en-US" baseline="0" dirty="0"/>
          </a:p>
          <a:p>
            <a:r>
              <a:rPr lang="en-US" baseline="0" dirty="0"/>
              <a:t>So one thing to observe, is that our metadata is in a tabular format. It is important that we have been careful and utilized fairly unique labels for the metadata. The code is basically scraping data off the screen, so we are looking for the labels to be distinct and stable.</a:t>
            </a:r>
            <a:endParaRPr lang="en-US" dirty="0"/>
          </a:p>
        </p:txBody>
      </p:sp>
      <p:sp>
        <p:nvSpPr>
          <p:cNvPr id="4" name="Slide Number Placeholder 3"/>
          <p:cNvSpPr>
            <a:spLocks noGrp="1"/>
          </p:cNvSpPr>
          <p:nvPr>
            <p:ph type="sldNum" sz="quarter" idx="10"/>
          </p:nvPr>
        </p:nvSpPr>
        <p:spPr/>
        <p:txBody>
          <a:bodyPr/>
          <a:lstStyle/>
          <a:p>
            <a:fld id="{AB2060E6-EB1F-49F9-AD67-55860CB04200}" type="slidenum">
              <a:rPr lang="en-US" smtClean="0"/>
              <a:t>11</a:t>
            </a:fld>
            <a:endParaRPr lang="en-US"/>
          </a:p>
        </p:txBody>
      </p:sp>
    </p:spTree>
    <p:extLst>
      <p:ext uri="{BB962C8B-B14F-4D97-AF65-F5344CB8AC3E}">
        <p14:creationId xmlns:p14="http://schemas.microsoft.com/office/powerpoint/2010/main" val="241482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nice thing about the Web EOS catalog system is the easy and regular display of metadata.</a:t>
            </a:r>
            <a:r>
              <a:rPr lang="en-US" baseline="0" dirty="0"/>
              <a:t> It’s more or less all here in this format. There is a surrounding table, and inside it, there is one single row for each metadata element. The label is predictably the second cell in each row, and the metadata is in the third cell. (The first cell doesn’t matter to us.)</a:t>
            </a:r>
          </a:p>
          <a:p>
            <a:endParaRPr lang="en-US" baseline="0" dirty="0"/>
          </a:p>
          <a:p>
            <a:r>
              <a:rPr lang="en-US" baseline="0" dirty="0"/>
              <a:t>My scheme captures all of the metadata, and then utilizes what we need for the citation.</a:t>
            </a:r>
          </a:p>
        </p:txBody>
      </p:sp>
      <p:sp>
        <p:nvSpPr>
          <p:cNvPr id="4" name="Slide Number Placeholder 3"/>
          <p:cNvSpPr>
            <a:spLocks noGrp="1"/>
          </p:cNvSpPr>
          <p:nvPr>
            <p:ph type="sldNum" sz="quarter" idx="10"/>
          </p:nvPr>
        </p:nvSpPr>
        <p:spPr/>
        <p:txBody>
          <a:bodyPr/>
          <a:lstStyle/>
          <a:p>
            <a:fld id="{AB2060E6-EB1F-49F9-AD67-55860CB04200}" type="slidenum">
              <a:rPr lang="en-US" smtClean="0"/>
              <a:t>12</a:t>
            </a:fld>
            <a:endParaRPr lang="en-US"/>
          </a:p>
        </p:txBody>
      </p:sp>
    </p:spTree>
    <p:extLst>
      <p:ext uri="{BB962C8B-B14F-4D97-AF65-F5344CB8AC3E}">
        <p14:creationId xmlns:p14="http://schemas.microsoft.com/office/powerpoint/2010/main" val="389984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researcher clicks the “view citation(s)” button, they get a formatted list of citations in this format. (I chose one</a:t>
            </a:r>
            <a:r>
              <a:rPr lang="en-US" baseline="0" dirty="0"/>
              <a:t> with a full set of metadata.) There is logic to handle things like multiple or missing authors, missing publication years, etc.</a:t>
            </a:r>
          </a:p>
          <a:p>
            <a:endParaRPr lang="en-US" baseline="0" dirty="0"/>
          </a:p>
          <a:p>
            <a:r>
              <a:rPr lang="en-US" baseline="0" dirty="0"/>
              <a:t>We thought that it would be a drag to make the researchers select and copy the citations, so we utilized a tool to make that a one-click option. They can click the “copy citations” button to make that happen, and then paste directly into a word processor.</a:t>
            </a:r>
            <a:endParaRPr lang="en-US" dirty="0"/>
          </a:p>
        </p:txBody>
      </p:sp>
      <p:sp>
        <p:nvSpPr>
          <p:cNvPr id="4" name="Slide Number Placeholder 3"/>
          <p:cNvSpPr>
            <a:spLocks noGrp="1"/>
          </p:cNvSpPr>
          <p:nvPr>
            <p:ph type="sldNum" sz="quarter" idx="10"/>
          </p:nvPr>
        </p:nvSpPr>
        <p:spPr/>
        <p:txBody>
          <a:bodyPr/>
          <a:lstStyle/>
          <a:p>
            <a:fld id="{AB2060E6-EB1F-49F9-AD67-55860CB04200}" type="slidenum">
              <a:rPr lang="en-US" smtClean="0"/>
              <a:t>13</a:t>
            </a:fld>
            <a:endParaRPr lang="en-US"/>
          </a:p>
        </p:txBody>
      </p:sp>
    </p:spTree>
    <p:extLst>
      <p:ext uri="{BB962C8B-B14F-4D97-AF65-F5344CB8AC3E}">
        <p14:creationId xmlns:p14="http://schemas.microsoft.com/office/powerpoint/2010/main" val="383869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a:t>
            </a:r>
            <a:r>
              <a:rPr lang="en-US" baseline="0" dirty="0"/>
              <a:t> a couple of cases where we had to ensure that either the metadata label or the metadata itself were unique enough to make it useful. One case here is the “Name added entry” – here we know if there is a comma in the metadata, it is a name, and thus we add it to the list of authors. Hopefully that remains true </a:t>
            </a:r>
            <a:r>
              <a:rPr lang="en-US" baseline="0" dirty="0">
                <a:sym typeface="Wingdings" panose="05000000000000000000" pitchFamily="2" charset="2"/>
              </a:rPr>
              <a:t></a:t>
            </a:r>
          </a:p>
          <a:p>
            <a:endParaRPr lang="en-US" baseline="0" dirty="0">
              <a:sym typeface="Wingdings" panose="05000000000000000000" pitchFamily="2" charset="2"/>
            </a:endParaRPr>
          </a:p>
          <a:p>
            <a:r>
              <a:rPr lang="en-US" baseline="0" dirty="0">
                <a:sym typeface="Wingdings" panose="05000000000000000000" pitchFamily="2" charset="2"/>
              </a:rPr>
              <a:t>There are cases where we simply don’t have metadata for the bibliographic record. We can deal with this by using logic to reformat the citation.</a:t>
            </a:r>
          </a:p>
          <a:p>
            <a:endParaRPr lang="en-US" baseline="0" dirty="0">
              <a:sym typeface="Wingdings" panose="05000000000000000000" pitchFamily="2" charset="2"/>
            </a:endParaRPr>
          </a:p>
          <a:p>
            <a:r>
              <a:rPr lang="en-US" baseline="0" dirty="0">
                <a:sym typeface="Wingdings" panose="05000000000000000000" pitchFamily="2" charset="2"/>
              </a:rPr>
              <a:t>Then we found that the URLs for digital assets (the PDF copies of the reports) always loads after our code runs. It happens so fast, it seems like it’s there, but we ended up making the code fetch this content so that we could include URLs where appropriate.</a:t>
            </a:r>
            <a:endParaRPr lang="en-US" dirty="0"/>
          </a:p>
        </p:txBody>
      </p:sp>
      <p:sp>
        <p:nvSpPr>
          <p:cNvPr id="4" name="Slide Number Placeholder 3"/>
          <p:cNvSpPr>
            <a:spLocks noGrp="1"/>
          </p:cNvSpPr>
          <p:nvPr>
            <p:ph type="sldNum" sz="quarter" idx="10"/>
          </p:nvPr>
        </p:nvSpPr>
        <p:spPr/>
        <p:txBody>
          <a:bodyPr/>
          <a:lstStyle/>
          <a:p>
            <a:fld id="{AB2060E6-EB1F-49F9-AD67-55860CB04200}" type="slidenum">
              <a:rPr lang="en-US" smtClean="0"/>
              <a:t>14</a:t>
            </a:fld>
            <a:endParaRPr lang="en-US"/>
          </a:p>
        </p:txBody>
      </p:sp>
    </p:spTree>
    <p:extLst>
      <p:ext uri="{BB962C8B-B14F-4D97-AF65-F5344CB8AC3E}">
        <p14:creationId xmlns:p14="http://schemas.microsoft.com/office/powerpoint/2010/main" val="161597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get great control over the Web EOS themes over the web. (This was a little clunky to do via a Mac and Chrome, but it was workable.)</a:t>
            </a:r>
          </a:p>
          <a:p>
            <a:r>
              <a:rPr lang="en-US" baseline="0" dirty="0"/>
              <a:t>We created an HTML container, and inserted a script element containing all of our code (some 235 lines of </a:t>
            </a:r>
            <a:r>
              <a:rPr lang="en-US" baseline="0" dirty="0" err="1"/>
              <a:t>Javascript</a:t>
            </a:r>
            <a:r>
              <a:rPr lang="en-US" baseline="0" dirty="0"/>
              <a:t>) in it.</a:t>
            </a:r>
          </a:p>
          <a:p>
            <a:endParaRPr lang="en-US" baseline="0" dirty="0"/>
          </a:p>
          <a:p>
            <a:r>
              <a:rPr lang="en-US" baseline="0" dirty="0"/>
              <a:t>Because the code loads on every page, it’s important that it only runs on the appropriate pages.</a:t>
            </a:r>
            <a:endParaRPr lang="en-US" dirty="0"/>
          </a:p>
        </p:txBody>
      </p:sp>
      <p:sp>
        <p:nvSpPr>
          <p:cNvPr id="4" name="Slide Number Placeholder 3"/>
          <p:cNvSpPr>
            <a:spLocks noGrp="1"/>
          </p:cNvSpPr>
          <p:nvPr>
            <p:ph type="sldNum" sz="quarter" idx="10"/>
          </p:nvPr>
        </p:nvSpPr>
        <p:spPr/>
        <p:txBody>
          <a:bodyPr/>
          <a:lstStyle/>
          <a:p>
            <a:fld id="{AB2060E6-EB1F-49F9-AD67-55860CB04200}" type="slidenum">
              <a:rPr lang="en-US" smtClean="0"/>
              <a:t>15</a:t>
            </a:fld>
            <a:endParaRPr lang="en-US"/>
          </a:p>
        </p:txBody>
      </p:sp>
    </p:spTree>
    <p:extLst>
      <p:ext uri="{BB962C8B-B14F-4D97-AF65-F5344CB8AC3E}">
        <p14:creationId xmlns:p14="http://schemas.microsoft.com/office/powerpoint/2010/main" val="3144852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2DB2-7422-D044-8515-B8919FBAF5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063853-3E40-BA42-BB1D-8647909D49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F57D40-CCB2-3A41-878C-65573B24640C}"/>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5" name="Footer Placeholder 4">
            <a:extLst>
              <a:ext uri="{FF2B5EF4-FFF2-40B4-BE49-F238E27FC236}">
                <a16:creationId xmlns:a16="http://schemas.microsoft.com/office/drawing/2014/main" id="{BB74984B-10D9-E84E-B695-B71D749FC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48734-388D-6949-8EB4-B6F4FF61DF3B}"/>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181320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24A3-46D2-5940-A630-14A399CCC4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20C576-0F27-D248-BD85-508164CA63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92921-F62D-D943-BF63-9F35DB8D9375}"/>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5" name="Footer Placeholder 4">
            <a:extLst>
              <a:ext uri="{FF2B5EF4-FFF2-40B4-BE49-F238E27FC236}">
                <a16:creationId xmlns:a16="http://schemas.microsoft.com/office/drawing/2014/main" id="{5928394C-64D5-034E-993E-DF482F097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D4279-19B8-6349-879E-BC8F81A26906}"/>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342986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2B071-44CF-5544-8270-E733D95028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57E413-8CA9-3F40-9AB0-0A0D4ACC67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A4A04-2792-234B-9EFA-53DF0F4F6960}"/>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5" name="Footer Placeholder 4">
            <a:extLst>
              <a:ext uri="{FF2B5EF4-FFF2-40B4-BE49-F238E27FC236}">
                <a16:creationId xmlns:a16="http://schemas.microsoft.com/office/drawing/2014/main" id="{051C37ED-EB8D-0447-9D37-A9EB2C276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CD06D-3B9F-C944-86FA-EEDA82F46E59}"/>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215937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15D9-25DD-1F49-9D01-6215560C93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EE569-C4F4-EE41-A96C-458B48F312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A3D7C-9702-7941-9463-D7ACA91547AD}"/>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5" name="Footer Placeholder 4">
            <a:extLst>
              <a:ext uri="{FF2B5EF4-FFF2-40B4-BE49-F238E27FC236}">
                <a16:creationId xmlns:a16="http://schemas.microsoft.com/office/drawing/2014/main" id="{C37A6579-A04F-0E47-8DF0-A9D6249A4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20943-C6B9-4242-9624-7924D6302CDD}"/>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162950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F3DA-0AA8-104B-A7F6-F49864067B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C9CE39-A20B-D147-8F21-8190D1819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9CBFF9-BE9A-9B4C-A7DA-24C5EE4E39C0}"/>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5" name="Footer Placeholder 4">
            <a:extLst>
              <a:ext uri="{FF2B5EF4-FFF2-40B4-BE49-F238E27FC236}">
                <a16:creationId xmlns:a16="http://schemas.microsoft.com/office/drawing/2014/main" id="{A809EC7E-9756-EC4D-903F-09AA42085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8B821-C555-774F-A78E-F8BF8D37BE3D}"/>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161383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08CD-4E2F-4D4E-95A4-250A176AEE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597525-438A-AA41-813E-11198B01B4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15DCF-19A3-5640-A0D4-B3F13D370B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08F62F-2548-7146-9D3D-9E77EDEFC5BD}"/>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6" name="Footer Placeholder 5">
            <a:extLst>
              <a:ext uri="{FF2B5EF4-FFF2-40B4-BE49-F238E27FC236}">
                <a16:creationId xmlns:a16="http://schemas.microsoft.com/office/drawing/2014/main" id="{389437C3-A62A-2544-9A85-F123A7DA7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A4208-7DE6-1F4F-88CB-92629D534DE1}"/>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297470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4A1C-F0B1-9C47-9ECA-CD32CEF1F9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568810-BD86-3C46-9342-03EEF3CBD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DCFA32-BAF8-8E4F-BD66-83B5911348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88B699-6017-FC45-ADEE-4BD3AB8A5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547A1C-526A-3C48-A5FA-8EDD7984FC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F58464-5C2D-CE46-AA6B-080FBDD50C52}"/>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8" name="Footer Placeholder 7">
            <a:extLst>
              <a:ext uri="{FF2B5EF4-FFF2-40B4-BE49-F238E27FC236}">
                <a16:creationId xmlns:a16="http://schemas.microsoft.com/office/drawing/2014/main" id="{0E0D2840-59C9-0842-B9DE-839EEB777D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AD4F96-1E68-214C-A799-A037E139CB86}"/>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10408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9042-3548-AE4C-82D3-D4E4B2E21E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2BD9EA-FCEB-2548-9B32-96BFBC54C1D7}"/>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4" name="Footer Placeholder 3">
            <a:extLst>
              <a:ext uri="{FF2B5EF4-FFF2-40B4-BE49-F238E27FC236}">
                <a16:creationId xmlns:a16="http://schemas.microsoft.com/office/drawing/2014/main" id="{56F01AE6-6C70-F24A-B805-4479A342F1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13EF31-E256-5142-8F76-3E3234B0DF34}"/>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127188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3C253-A40F-114A-8FE8-02E59D495799}"/>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3" name="Footer Placeholder 2">
            <a:extLst>
              <a:ext uri="{FF2B5EF4-FFF2-40B4-BE49-F238E27FC236}">
                <a16:creationId xmlns:a16="http://schemas.microsoft.com/office/drawing/2014/main" id="{9EA8C7E6-6976-A84D-9BB3-F5F2F1000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1D595A-2552-E14B-876E-A6B4B948C87F}"/>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374395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9D99-BDE7-A64D-BC36-C2745A43C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479684-3994-0F47-9576-EC5C9C2B4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B9D2EF-859C-C44F-B402-D574253F4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A482EA-EE84-3942-B76A-ED549454C9A8}"/>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6" name="Footer Placeholder 5">
            <a:extLst>
              <a:ext uri="{FF2B5EF4-FFF2-40B4-BE49-F238E27FC236}">
                <a16:creationId xmlns:a16="http://schemas.microsoft.com/office/drawing/2014/main" id="{EA94BE3B-96CE-E045-ACBE-2E8D61152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9530E-9B58-8B44-9E63-CB6CE6C0C1E8}"/>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393375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3ACBD-CDC3-C54E-ABEA-2944ED295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459B8F-9B04-9940-8383-2393F4C68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77724B-97F3-3F43-9B90-4BFC0C708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7C0D9C-8348-2646-B41F-ABDABF51B9E0}"/>
              </a:ext>
            </a:extLst>
          </p:cNvPr>
          <p:cNvSpPr>
            <a:spLocks noGrp="1"/>
          </p:cNvSpPr>
          <p:nvPr>
            <p:ph type="dt" sz="half" idx="10"/>
          </p:nvPr>
        </p:nvSpPr>
        <p:spPr/>
        <p:txBody>
          <a:bodyPr/>
          <a:lstStyle/>
          <a:p>
            <a:fld id="{16EDFDE8-ADFD-7B4E-AFDF-3734FAB80BAC}" type="datetimeFigureOut">
              <a:rPr lang="en-US" smtClean="0"/>
              <a:t>10/9/2019</a:t>
            </a:fld>
            <a:endParaRPr lang="en-US"/>
          </a:p>
        </p:txBody>
      </p:sp>
      <p:sp>
        <p:nvSpPr>
          <p:cNvPr id="6" name="Footer Placeholder 5">
            <a:extLst>
              <a:ext uri="{FF2B5EF4-FFF2-40B4-BE49-F238E27FC236}">
                <a16:creationId xmlns:a16="http://schemas.microsoft.com/office/drawing/2014/main" id="{DB1DED8F-CB62-7549-A154-F16B8BA06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6DDD8-9BA9-FE43-8421-AC593D5E2C15}"/>
              </a:ext>
            </a:extLst>
          </p:cNvPr>
          <p:cNvSpPr>
            <a:spLocks noGrp="1"/>
          </p:cNvSpPr>
          <p:nvPr>
            <p:ph type="sldNum" sz="quarter" idx="12"/>
          </p:nvPr>
        </p:nvSpPr>
        <p:spPr/>
        <p:txBody>
          <a:bodyPr/>
          <a:lstStyle/>
          <a:p>
            <a:fld id="{BB9B2996-00FE-8444-A5E6-44BD2A71A1A7}" type="slidenum">
              <a:rPr lang="en-US" smtClean="0"/>
              <a:t>‹#›</a:t>
            </a:fld>
            <a:endParaRPr lang="en-US"/>
          </a:p>
        </p:txBody>
      </p:sp>
    </p:spTree>
    <p:extLst>
      <p:ext uri="{BB962C8B-B14F-4D97-AF65-F5344CB8AC3E}">
        <p14:creationId xmlns:p14="http://schemas.microsoft.com/office/powerpoint/2010/main" val="130735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2F8011-EA3F-0F47-895F-88009BDAF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0E84DB-339B-6243-9ADB-302D8D2EB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A58EC-6EE3-A540-BBC8-0E660D3402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DFDE8-ADFD-7B4E-AFDF-3734FAB80BAC}" type="datetimeFigureOut">
              <a:rPr lang="en-US" smtClean="0"/>
              <a:t>10/9/2019</a:t>
            </a:fld>
            <a:endParaRPr lang="en-US"/>
          </a:p>
        </p:txBody>
      </p:sp>
      <p:sp>
        <p:nvSpPr>
          <p:cNvPr id="5" name="Footer Placeholder 4">
            <a:extLst>
              <a:ext uri="{FF2B5EF4-FFF2-40B4-BE49-F238E27FC236}">
                <a16:creationId xmlns:a16="http://schemas.microsoft.com/office/drawing/2014/main" id="{C10A932E-4E37-2A45-93E0-6C15557C80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A593FA-337D-E84A-AF07-6DB5C33BB8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B2996-00FE-8444-A5E6-44BD2A71A1A7}" type="slidenum">
              <a:rPr lang="en-US" smtClean="0"/>
              <a:t>‹#›</a:t>
            </a:fld>
            <a:endParaRPr lang="en-US"/>
          </a:p>
        </p:txBody>
      </p:sp>
    </p:spTree>
    <p:extLst>
      <p:ext uri="{BB962C8B-B14F-4D97-AF65-F5344CB8AC3E}">
        <p14:creationId xmlns:p14="http://schemas.microsoft.com/office/powerpoint/2010/main" val="285796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ngineering.mercer.edu/faculty-staff/goode_j/gdot.cf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92018.eos-intl.net/eLibSQL14_G92018_Documents/18-3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45C1-29C8-3846-9C42-BA326C8D27C5}"/>
              </a:ext>
            </a:extLst>
          </p:cNvPr>
          <p:cNvSpPr>
            <a:spLocks noGrp="1"/>
          </p:cNvSpPr>
          <p:nvPr>
            <p:ph type="ctrTitle"/>
          </p:nvPr>
        </p:nvSpPr>
        <p:spPr/>
        <p:txBody>
          <a:bodyPr>
            <a:normAutofit fontScale="90000"/>
          </a:bodyPr>
          <a:lstStyle/>
          <a:p>
            <a:r>
              <a:rPr lang="en-US" dirty="0"/>
              <a:t>A Multidisciplinary Approach to Revamping a Library Catalog</a:t>
            </a:r>
          </a:p>
        </p:txBody>
      </p:sp>
      <p:sp>
        <p:nvSpPr>
          <p:cNvPr id="3" name="Subtitle 2">
            <a:extLst>
              <a:ext uri="{FF2B5EF4-FFF2-40B4-BE49-F238E27FC236}">
                <a16:creationId xmlns:a16="http://schemas.microsoft.com/office/drawing/2014/main" id="{83A09C58-A3AA-034A-B387-35524C5E7AD5}"/>
              </a:ext>
            </a:extLst>
          </p:cNvPr>
          <p:cNvSpPr>
            <a:spLocks noGrp="1"/>
          </p:cNvSpPr>
          <p:nvPr>
            <p:ph type="subTitle" idx="1"/>
          </p:nvPr>
        </p:nvSpPr>
        <p:spPr/>
        <p:txBody>
          <a:bodyPr/>
          <a:lstStyle/>
          <a:p>
            <a:r>
              <a:rPr lang="en-US" dirty="0"/>
              <a:t>Holly Croft, MS, Georgia College</a:t>
            </a:r>
          </a:p>
          <a:p>
            <a:r>
              <a:rPr lang="en-US" dirty="0"/>
              <a:t>Jennifer Goode, PhD, Mercer University</a:t>
            </a:r>
          </a:p>
          <a:p>
            <a:r>
              <a:rPr lang="en-US" dirty="0"/>
              <a:t>Jeremy Brown, MS, Florida Gulf Coast University</a:t>
            </a:r>
          </a:p>
        </p:txBody>
      </p:sp>
    </p:spTree>
    <p:extLst>
      <p:ext uri="{BB962C8B-B14F-4D97-AF65-F5344CB8AC3E}">
        <p14:creationId xmlns:p14="http://schemas.microsoft.com/office/powerpoint/2010/main" val="79930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List Interface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9448" y="1204435"/>
            <a:ext cx="6091517" cy="5653565"/>
          </a:xfrm>
        </p:spPr>
      </p:pic>
      <p:sp>
        <p:nvSpPr>
          <p:cNvPr id="5" name="Rectangle 4"/>
          <p:cNvSpPr/>
          <p:nvPr/>
        </p:nvSpPr>
        <p:spPr>
          <a:xfrm>
            <a:off x="2447366" y="2073493"/>
            <a:ext cx="4827493" cy="4007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3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Bibliographic Record View Interface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6587" y="1295207"/>
            <a:ext cx="8658826" cy="5562793"/>
          </a:xfrm>
        </p:spPr>
      </p:pic>
      <p:sp>
        <p:nvSpPr>
          <p:cNvPr id="5" name="Rectangle 4"/>
          <p:cNvSpPr/>
          <p:nvPr/>
        </p:nvSpPr>
        <p:spPr>
          <a:xfrm>
            <a:off x="2033516" y="3681721"/>
            <a:ext cx="2374711" cy="11086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3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Encoding</a:t>
            </a:r>
          </a:p>
        </p:txBody>
      </p:sp>
      <p:sp>
        <p:nvSpPr>
          <p:cNvPr id="3" name="Content Placeholder 2"/>
          <p:cNvSpPr>
            <a:spLocks noGrp="1"/>
          </p:cNvSpPr>
          <p:nvPr>
            <p:ph idx="1"/>
          </p:nvPr>
        </p:nvSpPr>
        <p:spPr/>
        <p:txBody>
          <a:bodyPr/>
          <a:lstStyle/>
          <a:p>
            <a:r>
              <a:rPr lang="en-US" dirty="0"/>
              <a:t>All data is contained in a single table: </a:t>
            </a:r>
            <a:r>
              <a:rPr lang="en-US" dirty="0" err="1"/>
              <a:t>BibDetailTable</a:t>
            </a:r>
            <a:endParaRPr lang="en-US" dirty="0"/>
          </a:p>
          <a:p>
            <a:r>
              <a:rPr lang="en-US" dirty="0"/>
              <a:t>Each row in the table contains three cells</a:t>
            </a:r>
          </a:p>
          <a:p>
            <a:pPr lvl="1"/>
            <a:r>
              <a:rPr lang="en-US" dirty="0"/>
              <a:t>The second cell is a label</a:t>
            </a:r>
          </a:p>
          <a:p>
            <a:pPr lvl="1"/>
            <a:r>
              <a:rPr lang="en-US" dirty="0"/>
              <a:t>The third cell is metadata corresponding to the label.</a:t>
            </a:r>
          </a:p>
        </p:txBody>
      </p:sp>
      <p:grpSp>
        <p:nvGrpSpPr>
          <p:cNvPr id="19" name="Group 18"/>
          <p:cNvGrpSpPr/>
          <p:nvPr/>
        </p:nvGrpSpPr>
        <p:grpSpPr>
          <a:xfrm>
            <a:off x="445229" y="3684895"/>
            <a:ext cx="11301542" cy="2931299"/>
            <a:chOff x="248013" y="3698542"/>
            <a:chExt cx="11301542" cy="293129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45" y="4151420"/>
              <a:ext cx="10907110" cy="1853596"/>
            </a:xfrm>
            <a:prstGeom prst="rect">
              <a:avLst/>
            </a:prstGeom>
          </p:spPr>
        </p:pic>
        <p:cxnSp>
          <p:nvCxnSpPr>
            <p:cNvPr id="7" name="Straight Arrow Connector 6"/>
            <p:cNvCxnSpPr/>
            <p:nvPr/>
          </p:nvCxnSpPr>
          <p:spPr>
            <a:xfrm flipH="1">
              <a:off x="6632813" y="3986514"/>
              <a:ext cx="1665026" cy="2715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97839" y="3698542"/>
              <a:ext cx="2501519" cy="523220"/>
            </a:xfrm>
            <a:prstGeom prst="rect">
              <a:avLst/>
            </a:prstGeom>
            <a:noFill/>
          </p:spPr>
          <p:txBody>
            <a:bodyPr wrap="none" rtlCol="0">
              <a:spAutoFit/>
            </a:bodyPr>
            <a:lstStyle/>
            <a:p>
              <a:r>
                <a:rPr lang="en-US" sz="2800" b="1" dirty="0">
                  <a:solidFill>
                    <a:srgbClr val="FF0000"/>
                  </a:solidFill>
                </a:rPr>
                <a:t>Bib Detail Table</a:t>
              </a:r>
            </a:p>
          </p:txBody>
        </p:sp>
        <p:cxnSp>
          <p:nvCxnSpPr>
            <p:cNvPr id="10" name="Straight Arrow Connector 9"/>
            <p:cNvCxnSpPr/>
            <p:nvPr/>
          </p:nvCxnSpPr>
          <p:spPr>
            <a:xfrm flipH="1" flipV="1">
              <a:off x="3698543" y="5729325"/>
              <a:ext cx="520040" cy="4405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18583" y="6106621"/>
              <a:ext cx="1643399" cy="523220"/>
            </a:xfrm>
            <a:prstGeom prst="rect">
              <a:avLst/>
            </a:prstGeom>
            <a:noFill/>
          </p:spPr>
          <p:txBody>
            <a:bodyPr wrap="none" rtlCol="0">
              <a:spAutoFit/>
            </a:bodyPr>
            <a:lstStyle/>
            <a:p>
              <a:r>
                <a:rPr lang="en-US" sz="2800" b="1" dirty="0">
                  <a:solidFill>
                    <a:srgbClr val="FF0000"/>
                  </a:solidFill>
                </a:rPr>
                <a:t>Metadata</a:t>
              </a:r>
            </a:p>
          </p:txBody>
        </p:sp>
        <p:cxnSp>
          <p:nvCxnSpPr>
            <p:cNvPr id="12" name="Straight Arrow Connector 11"/>
            <p:cNvCxnSpPr/>
            <p:nvPr/>
          </p:nvCxnSpPr>
          <p:spPr>
            <a:xfrm flipV="1">
              <a:off x="1064525" y="5292078"/>
              <a:ext cx="1020742" cy="1260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8013" y="4926175"/>
              <a:ext cx="1041211" cy="954107"/>
            </a:xfrm>
            <a:prstGeom prst="rect">
              <a:avLst/>
            </a:prstGeom>
            <a:noFill/>
          </p:spPr>
          <p:txBody>
            <a:bodyPr wrap="square" rtlCol="0">
              <a:spAutoFit/>
            </a:bodyPr>
            <a:lstStyle/>
            <a:p>
              <a:r>
                <a:rPr lang="en-US" sz="2800" b="1" dirty="0">
                  <a:solidFill>
                    <a:srgbClr val="FF0000"/>
                  </a:solidFill>
                </a:rPr>
                <a:t>Label </a:t>
              </a:r>
            </a:p>
            <a:p>
              <a:r>
                <a:rPr lang="en-US" sz="2800" b="1" dirty="0">
                  <a:solidFill>
                    <a:srgbClr val="FF0000"/>
                  </a:solidFill>
                </a:rPr>
                <a:t>Row</a:t>
              </a:r>
            </a:p>
          </p:txBody>
        </p:sp>
      </p:grpSp>
    </p:spTree>
    <p:extLst>
      <p:ext uri="{BB962C8B-B14F-4D97-AF65-F5344CB8AC3E}">
        <p14:creationId xmlns:p14="http://schemas.microsoft.com/office/powerpoint/2010/main" val="359897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Citation View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818" y="1573306"/>
            <a:ext cx="11468363" cy="4751575"/>
          </a:xfrm>
        </p:spPr>
      </p:pic>
    </p:spTree>
    <p:extLst>
      <p:ext uri="{BB962C8B-B14F-4D97-AF65-F5344CB8AC3E}">
        <p14:creationId xmlns:p14="http://schemas.microsoft.com/office/powerpoint/2010/main" val="253306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r>
              <a:rPr lang="en-US" dirty="0"/>
              <a:t>Ensure our labels are unique enough.</a:t>
            </a:r>
          </a:p>
          <a:p>
            <a:r>
              <a:rPr lang="en-US" dirty="0"/>
              <a:t>Missing metadata.</a:t>
            </a:r>
          </a:p>
          <a:p>
            <a:r>
              <a:rPr lang="en-US" dirty="0"/>
              <a:t>Some of the record is loaded after our code executes.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302" y="3656017"/>
            <a:ext cx="5677395" cy="2884483"/>
          </a:xfrm>
          <a:prstGeom prst="rect">
            <a:avLst/>
          </a:prstGeom>
        </p:spPr>
      </p:pic>
      <p:cxnSp>
        <p:nvCxnSpPr>
          <p:cNvPr id="5" name="Straight Arrow Connector 4"/>
          <p:cNvCxnSpPr>
            <a:stCxn id="6" idx="1"/>
          </p:cNvCxnSpPr>
          <p:nvPr/>
        </p:nvCxnSpPr>
        <p:spPr>
          <a:xfrm flipH="1">
            <a:off x="5095358" y="5881678"/>
            <a:ext cx="4129777" cy="227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225135" y="5404624"/>
            <a:ext cx="2231573" cy="954107"/>
          </a:xfrm>
          <a:prstGeom prst="rect">
            <a:avLst/>
          </a:prstGeom>
          <a:noFill/>
        </p:spPr>
        <p:txBody>
          <a:bodyPr wrap="none" rtlCol="0">
            <a:spAutoFit/>
          </a:bodyPr>
          <a:lstStyle/>
          <a:p>
            <a:r>
              <a:rPr lang="en-US" sz="2800" b="1" dirty="0">
                <a:solidFill>
                  <a:srgbClr val="FF0000"/>
                </a:solidFill>
              </a:rPr>
              <a:t>Loaded after </a:t>
            </a:r>
          </a:p>
          <a:p>
            <a:r>
              <a:rPr lang="en-US" sz="2800" b="1" dirty="0">
                <a:solidFill>
                  <a:srgbClr val="FF0000"/>
                </a:solidFill>
              </a:rPr>
              <a:t>our code runs</a:t>
            </a:r>
          </a:p>
        </p:txBody>
      </p:sp>
    </p:spTree>
    <p:extLst>
      <p:ext uri="{BB962C8B-B14F-4D97-AF65-F5344CB8AC3E}">
        <p14:creationId xmlns:p14="http://schemas.microsoft.com/office/powerpoint/2010/main" val="217081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into Web EOS</a:t>
            </a:r>
          </a:p>
        </p:txBody>
      </p:sp>
      <p:sp>
        <p:nvSpPr>
          <p:cNvPr id="3" name="Content Placeholder 2"/>
          <p:cNvSpPr>
            <a:spLocks noGrp="1"/>
          </p:cNvSpPr>
          <p:nvPr>
            <p:ph idx="1"/>
          </p:nvPr>
        </p:nvSpPr>
        <p:spPr/>
        <p:txBody>
          <a:bodyPr/>
          <a:lstStyle/>
          <a:p>
            <a:r>
              <a:rPr lang="en-US" dirty="0"/>
              <a:t>Powerful theme manager</a:t>
            </a:r>
          </a:p>
          <a:p>
            <a:r>
              <a:rPr lang="en-US" dirty="0"/>
              <a:t>Insert our code into a script element in the left sidebar</a:t>
            </a:r>
          </a:p>
          <a:p>
            <a:r>
              <a:rPr lang="en-US" dirty="0"/>
              <a:t>The code only runs on the appropriate screens</a:t>
            </a:r>
          </a:p>
        </p:txBody>
      </p:sp>
    </p:spTree>
    <p:extLst>
      <p:ext uri="{BB962C8B-B14F-4D97-AF65-F5344CB8AC3E}">
        <p14:creationId xmlns:p14="http://schemas.microsoft.com/office/powerpoint/2010/main" val="371975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B188-3204-C042-AB28-856DA9876D6F}"/>
              </a:ext>
            </a:extLst>
          </p:cNvPr>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a:xfrm>
            <a:off x="838200" y="1825624"/>
            <a:ext cx="10515600" cy="2994569"/>
          </a:xfrm>
        </p:spPr>
        <p:style>
          <a:lnRef idx="0">
            <a:schemeClr val="accent5"/>
          </a:lnRef>
          <a:fillRef idx="3">
            <a:schemeClr val="accent5"/>
          </a:fillRef>
          <a:effectRef idx="3">
            <a:schemeClr val="accent5"/>
          </a:effectRef>
          <a:fontRef idx="minor">
            <a:schemeClr val="lt1"/>
          </a:fontRef>
        </p:style>
        <p:txBody>
          <a:bodyPr/>
          <a:lstStyle/>
          <a:p>
            <a:pPr marL="0" indent="0">
              <a:buNone/>
            </a:pP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extent to which a product can be used by specified users to achieve specified goals with effectiveness, efficiency, and satisfaction in a specified context of use” </a:t>
            </a: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r>
            <a:b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ISO 9241-11</a:t>
            </a: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endParaRPr lang="en-US" dirty="0"/>
          </a:p>
        </p:txBody>
      </p:sp>
    </p:spTree>
    <p:extLst>
      <p:ext uri="{BB962C8B-B14F-4D97-AF65-F5344CB8AC3E}">
        <p14:creationId xmlns:p14="http://schemas.microsoft.com/office/powerpoint/2010/main" val="166256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a:t>
            </a:r>
            <a:endParaRPr lang="en-US" dirty="0"/>
          </a:p>
        </p:txBody>
      </p:sp>
      <p:sp>
        <p:nvSpPr>
          <p:cNvPr id="3" name="Content Placeholder 2"/>
          <p:cNvSpPr>
            <a:spLocks noGrp="1"/>
          </p:cNvSpPr>
          <p:nvPr>
            <p:ph idx="1"/>
          </p:nvPr>
        </p:nvSpPr>
        <p:spPr/>
        <p:txBody>
          <a:bodyPr/>
          <a:lstStyle/>
          <a:p>
            <a:pPr marL="0" indent="0">
              <a:buNone/>
            </a:pPr>
            <a:r>
              <a:rPr lang="en-US" dirty="0" smtClean="0"/>
              <a:t>Test Objectives:</a:t>
            </a:r>
            <a:endParaRPr lang="en-US" dirty="0"/>
          </a:p>
          <a:p>
            <a:r>
              <a:rPr lang="en-US" dirty="0"/>
              <a:t>Assess the usability of the search function and the associated instructions for the updated EOS GDOT database—both public facing (front end) and proprietary (back end) </a:t>
            </a:r>
          </a:p>
          <a:p>
            <a:r>
              <a:rPr lang="en-US" dirty="0" smtClean="0"/>
              <a:t>Assess </a:t>
            </a:r>
            <a:r>
              <a:rPr lang="en-US" dirty="0"/>
              <a:t>the usability of the data entry function and the associated instructions for the updated EOS GDOT database (back end) </a:t>
            </a:r>
          </a:p>
          <a:p>
            <a:r>
              <a:rPr lang="en-US" dirty="0" smtClean="0"/>
              <a:t>Assess </a:t>
            </a:r>
            <a:r>
              <a:rPr lang="en-US" dirty="0"/>
              <a:t>the use of the new taxonomy for searching (front and back ends) </a:t>
            </a:r>
          </a:p>
          <a:p>
            <a:pPr marL="0" indent="0">
              <a:buNone/>
            </a:pPr>
            <a:endParaRPr lang="en-US" dirty="0"/>
          </a:p>
        </p:txBody>
      </p:sp>
    </p:spTree>
    <p:extLst>
      <p:ext uri="{BB962C8B-B14F-4D97-AF65-F5344CB8AC3E}">
        <p14:creationId xmlns:p14="http://schemas.microsoft.com/office/powerpoint/2010/main" val="3649287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Methods</a:t>
            </a:r>
            <a:endParaRPr lang="en-US" dirty="0"/>
          </a:p>
        </p:txBody>
      </p:sp>
      <p:sp>
        <p:nvSpPr>
          <p:cNvPr id="3" name="Content Placeholder 2"/>
          <p:cNvSpPr>
            <a:spLocks noGrp="1"/>
          </p:cNvSpPr>
          <p:nvPr>
            <p:ph idx="1"/>
          </p:nvPr>
        </p:nvSpPr>
        <p:spPr/>
        <p:txBody>
          <a:bodyPr/>
          <a:lstStyle/>
          <a:p>
            <a:r>
              <a:rPr lang="en-US" dirty="0" smtClean="0"/>
              <a:t>Pre-Test Questionnaire</a:t>
            </a:r>
          </a:p>
          <a:p>
            <a:r>
              <a:rPr lang="en-US" dirty="0" smtClean="0"/>
              <a:t>Testing (Task Based)</a:t>
            </a:r>
          </a:p>
          <a:p>
            <a:r>
              <a:rPr lang="en-US" dirty="0" smtClean="0"/>
              <a:t>Post-Test Instructions Usability Scale</a:t>
            </a:r>
          </a:p>
          <a:p>
            <a:r>
              <a:rPr lang="en-US" dirty="0" smtClean="0"/>
              <a:t>Post-Test System Usability Scale</a:t>
            </a:r>
          </a:p>
          <a:p>
            <a:r>
              <a:rPr lang="en-US" dirty="0" smtClean="0"/>
              <a:t>Brief Exit Interview</a:t>
            </a:r>
            <a:endParaRPr lang="en-US" dirty="0"/>
          </a:p>
        </p:txBody>
      </p:sp>
    </p:spTree>
    <p:extLst>
      <p:ext uri="{BB962C8B-B14F-4D97-AF65-F5344CB8AC3E}">
        <p14:creationId xmlns:p14="http://schemas.microsoft.com/office/powerpoint/2010/main" val="354531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type="body" idx="1"/>
          </p:nvPr>
        </p:nvSpPr>
        <p:spPr/>
        <p:txBody>
          <a:bodyPr>
            <a:normAutofit/>
          </a:bodyPr>
          <a:lstStyle/>
          <a:p>
            <a:pPr marL="0" indent="0">
              <a:buNone/>
            </a:pPr>
            <a:r>
              <a:rPr lang="en-US" sz="3200" b="1" dirty="0" smtClean="0"/>
              <a:t>Areas of Strength </a:t>
            </a:r>
            <a:endParaRPr lang="en-US" sz="3200" dirty="0" smtClean="0"/>
          </a:p>
        </p:txBody>
      </p:sp>
      <p:sp>
        <p:nvSpPr>
          <p:cNvPr id="4" name="Content Placeholder 3"/>
          <p:cNvSpPr>
            <a:spLocks noGrp="1"/>
          </p:cNvSpPr>
          <p:nvPr>
            <p:ph sz="half" idx="2"/>
          </p:nvPr>
        </p:nvSpPr>
        <p:spPr/>
        <p:txBody>
          <a:bodyPr/>
          <a:lstStyle/>
          <a:p>
            <a:pPr>
              <a:lnSpc>
                <a:spcPct val="110000"/>
              </a:lnSpc>
            </a:pPr>
            <a:r>
              <a:rPr lang="en-US" dirty="0"/>
              <a:t>The </a:t>
            </a:r>
            <a:r>
              <a:rPr lang="en-US" b="1" dirty="0"/>
              <a:t>Words</a:t>
            </a:r>
            <a:r>
              <a:rPr lang="en-US" dirty="0"/>
              <a:t> field can now be used to search abstracts as well as other information in a record. </a:t>
            </a:r>
          </a:p>
          <a:p>
            <a:pPr>
              <a:lnSpc>
                <a:spcPct val="110000"/>
              </a:lnSpc>
            </a:pPr>
            <a:r>
              <a:rPr lang="en-US" dirty="0"/>
              <a:t>Search categories in the taxonomy correlate with GDOT departments. </a:t>
            </a:r>
          </a:p>
          <a:p>
            <a:pPr>
              <a:lnSpc>
                <a:spcPct val="110000"/>
              </a:lnSpc>
            </a:pPr>
            <a:r>
              <a:rPr lang="en-US" dirty="0"/>
              <a:t>Rollovers aid navigation. </a:t>
            </a:r>
          </a:p>
          <a:p>
            <a:endParaRPr lang="en-US" dirty="0"/>
          </a:p>
        </p:txBody>
      </p:sp>
      <p:sp>
        <p:nvSpPr>
          <p:cNvPr id="5" name="Text Placeholder 4"/>
          <p:cNvSpPr>
            <a:spLocks noGrp="1"/>
          </p:cNvSpPr>
          <p:nvPr>
            <p:ph type="body" sz="quarter" idx="3"/>
          </p:nvPr>
        </p:nvSpPr>
        <p:spPr/>
        <p:txBody>
          <a:bodyPr>
            <a:normAutofit/>
          </a:bodyPr>
          <a:lstStyle/>
          <a:p>
            <a:r>
              <a:rPr lang="en-US" sz="3200" dirty="0"/>
              <a:t>Areas of Weakness </a:t>
            </a:r>
          </a:p>
        </p:txBody>
      </p:sp>
      <p:sp>
        <p:nvSpPr>
          <p:cNvPr id="6" name="Content Placeholder 5"/>
          <p:cNvSpPr>
            <a:spLocks noGrp="1"/>
          </p:cNvSpPr>
          <p:nvPr>
            <p:ph sz="quarter" idx="4"/>
          </p:nvPr>
        </p:nvSpPr>
        <p:spPr/>
        <p:txBody>
          <a:bodyPr>
            <a:normAutofit/>
          </a:bodyPr>
          <a:lstStyle/>
          <a:p>
            <a:pPr>
              <a:lnSpc>
                <a:spcPct val="110000"/>
              </a:lnSpc>
            </a:pPr>
            <a:r>
              <a:rPr lang="en-US" dirty="0" smtClean="0"/>
              <a:t>Data </a:t>
            </a:r>
            <a:r>
              <a:rPr lang="en-US" dirty="0"/>
              <a:t>Entry </a:t>
            </a:r>
          </a:p>
          <a:p>
            <a:pPr>
              <a:lnSpc>
                <a:spcPct val="110000"/>
              </a:lnSpc>
            </a:pPr>
            <a:r>
              <a:rPr lang="en-US" dirty="0"/>
              <a:t>Error Reporting </a:t>
            </a:r>
          </a:p>
          <a:p>
            <a:pPr>
              <a:lnSpc>
                <a:spcPct val="110000"/>
              </a:lnSpc>
            </a:pPr>
            <a:r>
              <a:rPr lang="en-US" dirty="0"/>
              <a:t>Labeling </a:t>
            </a:r>
          </a:p>
          <a:p>
            <a:pPr>
              <a:lnSpc>
                <a:spcPct val="110000"/>
              </a:lnSpc>
            </a:pPr>
            <a:r>
              <a:rPr lang="en-US" dirty="0"/>
              <a:t>Navigation </a:t>
            </a:r>
          </a:p>
          <a:p>
            <a:pPr>
              <a:lnSpc>
                <a:spcPct val="110000"/>
              </a:lnSpc>
            </a:pPr>
            <a:r>
              <a:rPr lang="en-US" dirty="0"/>
              <a:t>Searching and Taxonomy </a:t>
            </a:r>
          </a:p>
          <a:p>
            <a:pPr>
              <a:lnSpc>
                <a:spcPct val="110000"/>
              </a:lnSpc>
            </a:pPr>
            <a:r>
              <a:rPr lang="en-US" dirty="0"/>
              <a:t>Other </a:t>
            </a:r>
          </a:p>
          <a:p>
            <a:endParaRPr lang="en-US" dirty="0"/>
          </a:p>
        </p:txBody>
      </p:sp>
    </p:spTree>
    <p:extLst>
      <p:ext uri="{BB962C8B-B14F-4D97-AF65-F5344CB8AC3E}">
        <p14:creationId xmlns:p14="http://schemas.microsoft.com/office/powerpoint/2010/main" val="322561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39BC-F5B8-B54C-9B3C-42AC776EDFAC}"/>
              </a:ext>
            </a:extLst>
          </p:cNvPr>
          <p:cNvSpPr>
            <a:spLocks noGrp="1"/>
          </p:cNvSpPr>
          <p:nvPr>
            <p:ph type="title"/>
          </p:nvPr>
        </p:nvSpPr>
        <p:spPr>
          <a:xfrm>
            <a:off x="839788" y="457200"/>
            <a:ext cx="3932237" cy="914400"/>
          </a:xfrm>
        </p:spPr>
        <p:txBody>
          <a:bodyPr>
            <a:normAutofit fontScale="90000"/>
          </a:bodyPr>
          <a:lstStyle/>
          <a:p>
            <a:r>
              <a:rPr lang="en-US" dirty="0"/>
              <a:t>Roy A. Flynt </a:t>
            </a:r>
            <a:r>
              <a:rPr lang="en-US" dirty="0" smtClean="0"/>
              <a:t/>
            </a:r>
            <a:br>
              <a:rPr lang="en-US" dirty="0" smtClean="0"/>
            </a:br>
            <a:r>
              <a:rPr lang="en-US" dirty="0" smtClean="0"/>
              <a:t>Memorial </a:t>
            </a:r>
            <a:r>
              <a:rPr lang="en-US" dirty="0"/>
              <a:t>Library</a:t>
            </a:r>
          </a:p>
        </p:txBody>
      </p:sp>
      <p:sp>
        <p:nvSpPr>
          <p:cNvPr id="4" name="Text Placeholder 3">
            <a:extLst>
              <a:ext uri="{FF2B5EF4-FFF2-40B4-BE49-F238E27FC236}">
                <a16:creationId xmlns:a16="http://schemas.microsoft.com/office/drawing/2014/main" id="{DA3467FA-C2C1-6042-82C1-D4E36E52F5BA}"/>
              </a:ext>
            </a:extLst>
          </p:cNvPr>
          <p:cNvSpPr>
            <a:spLocks noGrp="1"/>
          </p:cNvSpPr>
          <p:nvPr>
            <p:ph type="body" sz="half" idx="2"/>
          </p:nvPr>
        </p:nvSpPr>
        <p:spPr>
          <a:xfrm>
            <a:off x="839787" y="1620982"/>
            <a:ext cx="3932237" cy="4107873"/>
          </a:xfrm>
        </p:spPr>
        <p:txBody>
          <a:bodyPr/>
          <a:lstStyle/>
          <a:p>
            <a:pPr marL="285750" indent="-285750">
              <a:buFont typeface="Arial" panose="020B0604020202020204" pitchFamily="34" charset="0"/>
              <a:buChar char="•"/>
            </a:pPr>
            <a:r>
              <a:rPr lang="en-US" dirty="0"/>
              <a:t>The Roy A. Flynt Memorial Library is publicly accessible on the Georgia Department of Transportation’s website.</a:t>
            </a:r>
          </a:p>
          <a:p>
            <a:pPr marL="285750" indent="-285750">
              <a:buFont typeface="Arial" panose="020B0604020202020204" pitchFamily="34" charset="0"/>
              <a:buChar char="•"/>
            </a:pPr>
            <a:r>
              <a:rPr lang="en-US" dirty="0"/>
              <a:t>The most frequent users are GDOT employees who use the research reports to keep up to date on the latest research.</a:t>
            </a:r>
          </a:p>
          <a:p>
            <a:pPr marL="285750" indent="-285750">
              <a:buFont typeface="Arial" panose="020B0604020202020204" pitchFamily="34" charset="0"/>
              <a:buChar char="•"/>
            </a:pPr>
            <a:r>
              <a:rPr lang="en-US" dirty="0"/>
              <a:t>They need these reports to be easily and quickly accessible.</a:t>
            </a:r>
          </a:p>
        </p:txBody>
      </p:sp>
      <p:pic>
        <p:nvPicPr>
          <p:cNvPr id="10" name="Picture Placeholder 9">
            <a:extLst>
              <a:ext uri="{FF2B5EF4-FFF2-40B4-BE49-F238E27FC236}">
                <a16:creationId xmlns:a16="http://schemas.microsoft.com/office/drawing/2014/main" id="{E0DA2B9A-025F-3A4C-A596-C82FAA48CB8E}"/>
              </a:ext>
            </a:extLst>
          </p:cNvPr>
          <p:cNvPicPr>
            <a:picLocks noGrp="1" noChangeAspect="1"/>
          </p:cNvPicPr>
          <p:nvPr>
            <p:ph type="pic" idx="1"/>
          </p:nvPr>
        </p:nvPicPr>
        <p:blipFill>
          <a:blip r:embed="rId2"/>
          <a:srcRect l="3821" r="3821"/>
          <a:stretch>
            <a:fillRect/>
          </a:stretch>
        </p:blipFill>
        <p:spPr>
          <a:xfrm>
            <a:off x="5183188" y="457200"/>
            <a:ext cx="6172200" cy="5902325"/>
          </a:xfrm>
        </p:spPr>
      </p:pic>
    </p:spTree>
    <p:extLst>
      <p:ext uri="{BB962C8B-B14F-4D97-AF65-F5344CB8AC3E}">
        <p14:creationId xmlns:p14="http://schemas.microsoft.com/office/powerpoint/2010/main" val="797919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Usability Recommendations</a:t>
            </a:r>
            <a:endParaRPr lang="en-US" dirty="0"/>
          </a:p>
        </p:txBody>
      </p:sp>
      <p:graphicFrame>
        <p:nvGraphicFramePr>
          <p:cNvPr id="9" name="Content Placeholder 8"/>
          <p:cNvGraphicFramePr>
            <a:graphicFrameLocks noGrp="1"/>
          </p:cNvGraphicFramePr>
          <p:nvPr>
            <p:ph idx="1"/>
          </p:nvPr>
        </p:nvGraphicFramePr>
        <p:xfrm>
          <a:off x="838200" y="1293223"/>
          <a:ext cx="10931434"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991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D6C2-8A87-1749-B642-5092EC2FAF05}"/>
              </a:ext>
            </a:extLst>
          </p:cNvPr>
          <p:cNvSpPr>
            <a:spLocks noGrp="1"/>
          </p:cNvSpPr>
          <p:nvPr>
            <p:ph type="title"/>
          </p:nvPr>
        </p:nvSpPr>
        <p:spPr/>
        <p:txBody>
          <a:bodyPr/>
          <a:lstStyle/>
          <a:p>
            <a:r>
              <a:rPr lang="en-US" dirty="0" smtClean="0"/>
              <a:t>Training: Three-Tier Approach</a:t>
            </a:r>
            <a:endParaRPr lang="en-US" dirty="0"/>
          </a:p>
        </p:txBody>
      </p:sp>
      <p:pic>
        <p:nvPicPr>
          <p:cNvPr id="5" name="Content Placeholder 4">
            <a:extLst>
              <a:ext uri="{FF2B5EF4-FFF2-40B4-BE49-F238E27FC236}">
                <a16:creationId xmlns:a16="http://schemas.microsoft.com/office/drawing/2014/main" id="{17C20456-B0DD-E549-8AA7-D219AA6D7240}"/>
              </a:ext>
            </a:extLst>
          </p:cNvPr>
          <p:cNvPicPr>
            <a:picLocks noGrp="1" noChangeAspect="1"/>
          </p:cNvPicPr>
          <p:nvPr>
            <p:ph idx="1"/>
          </p:nvPr>
        </p:nvPicPr>
        <p:blipFill>
          <a:blip r:embed="rId2"/>
          <a:stretch>
            <a:fillRect/>
          </a:stretch>
        </p:blipFill>
        <p:spPr>
          <a:xfrm>
            <a:off x="7758745" y="2308950"/>
            <a:ext cx="3857188" cy="2184673"/>
          </a:xfrm>
        </p:spPr>
      </p:pic>
      <p:pic>
        <p:nvPicPr>
          <p:cNvPr id="6" name="Picture 5"/>
          <p:cNvPicPr>
            <a:picLocks noChangeAspect="1"/>
          </p:cNvPicPr>
          <p:nvPr/>
        </p:nvPicPr>
        <p:blipFill rotWithShape="1">
          <a:blip r:embed="rId3"/>
          <a:srcRect l="15545" t="13793" r="71334" b="24383"/>
          <a:stretch/>
        </p:blipFill>
        <p:spPr>
          <a:xfrm>
            <a:off x="4916719" y="3193775"/>
            <a:ext cx="2653119" cy="3512368"/>
          </a:xfrm>
          <a:prstGeom prst="rect">
            <a:avLst/>
          </a:prstGeom>
        </p:spPr>
      </p:pic>
      <p:pic>
        <p:nvPicPr>
          <p:cNvPr id="8" name="Picture 7" descr="POWER TEACHERS: TPACK RESOUR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66" y="2308950"/>
            <a:ext cx="4102100" cy="2073425"/>
          </a:xfrm>
          <a:prstGeom prst="rect">
            <a:avLst/>
          </a:prstGeom>
        </p:spPr>
      </p:pic>
    </p:spTree>
    <p:extLst>
      <p:ext uri="{BB962C8B-B14F-4D97-AF65-F5344CB8AC3E}">
        <p14:creationId xmlns:p14="http://schemas.microsoft.com/office/powerpoint/2010/main" val="7412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0682-CF2E-E34A-9CD0-507011D45024}"/>
              </a:ext>
            </a:extLst>
          </p:cNvPr>
          <p:cNvSpPr>
            <a:spLocks noGrp="1"/>
          </p:cNvSpPr>
          <p:nvPr>
            <p:ph type="title"/>
          </p:nvPr>
        </p:nvSpPr>
        <p:spPr>
          <a:xfrm>
            <a:off x="838199" y="365125"/>
            <a:ext cx="10969488" cy="1325563"/>
          </a:xfrm>
        </p:spPr>
        <p:txBody>
          <a:bodyPr/>
          <a:lstStyle/>
          <a:p>
            <a:r>
              <a:rPr lang="en-US" dirty="0" smtClean="0"/>
              <a:t>Outcomes…and </a:t>
            </a:r>
            <a:r>
              <a:rPr lang="en-US" dirty="0"/>
              <a:t>How Does this Apply to Others?</a:t>
            </a:r>
          </a:p>
        </p:txBody>
      </p:sp>
      <p:sp>
        <p:nvSpPr>
          <p:cNvPr id="3" name="Content Placeholder 2">
            <a:extLst>
              <a:ext uri="{FF2B5EF4-FFF2-40B4-BE49-F238E27FC236}">
                <a16:creationId xmlns:a16="http://schemas.microsoft.com/office/drawing/2014/main" id="{4B40BF6D-C60E-6E4B-B441-7BB78124F1A6}"/>
              </a:ext>
            </a:extLst>
          </p:cNvPr>
          <p:cNvSpPr>
            <a:spLocks noGrp="1"/>
          </p:cNvSpPr>
          <p:nvPr>
            <p:ph idx="1"/>
          </p:nvPr>
        </p:nvSpPr>
        <p:spPr/>
        <p:txBody>
          <a:bodyPr/>
          <a:lstStyle/>
          <a:p>
            <a:r>
              <a:rPr lang="en-US" dirty="0"/>
              <a:t>Response from GDOT</a:t>
            </a:r>
          </a:p>
          <a:p>
            <a:r>
              <a:rPr lang="en-US" dirty="0"/>
              <a:t>How we’re sharing our research (</a:t>
            </a:r>
            <a:r>
              <a:rPr lang="en-US" dirty="0">
                <a:hlinkClick r:id="rId2"/>
              </a:rPr>
              <a:t>find us online</a:t>
            </a:r>
            <a:r>
              <a:rPr lang="en-US" dirty="0"/>
              <a:t>!)</a:t>
            </a:r>
          </a:p>
          <a:p>
            <a:r>
              <a:rPr lang="en-US" dirty="0"/>
              <a:t>Phase 2</a:t>
            </a:r>
          </a:p>
          <a:p>
            <a:r>
              <a:rPr lang="en-US" dirty="0"/>
              <a:t>The importance of a multidisciplinary team</a:t>
            </a:r>
          </a:p>
          <a:p>
            <a:r>
              <a:rPr lang="en-US" dirty="0"/>
              <a:t>How to create one of your own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067" y="3807148"/>
            <a:ext cx="2116460" cy="2116460"/>
          </a:xfrm>
          <a:prstGeom prst="rect">
            <a:avLst/>
          </a:prstGeom>
        </p:spPr>
      </p:pic>
      <p:pic>
        <p:nvPicPr>
          <p:cNvPr id="5" name="Picture 4" descr="Plik:Mobile phone font awesome.svg – Wikipedia, woln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607" y="5710186"/>
            <a:ext cx="1020418" cy="1020418"/>
          </a:xfrm>
          <a:prstGeom prst="rect">
            <a:avLst/>
          </a:prstGeom>
        </p:spPr>
      </p:pic>
      <p:sp>
        <p:nvSpPr>
          <p:cNvPr id="6" name="TextBox 5"/>
          <p:cNvSpPr txBox="1"/>
          <p:nvPr/>
        </p:nvSpPr>
        <p:spPr>
          <a:xfrm>
            <a:off x="10024419" y="5760828"/>
            <a:ext cx="2167581" cy="738664"/>
          </a:xfrm>
          <a:prstGeom prst="rect">
            <a:avLst/>
          </a:prstGeom>
          <a:noFill/>
        </p:spPr>
        <p:txBody>
          <a:bodyPr wrap="none" rtlCol="0">
            <a:spAutoFit/>
          </a:bodyPr>
          <a:lstStyle/>
          <a:p>
            <a:r>
              <a:rPr lang="en-US" sz="1400" dirty="0" smtClean="0"/>
              <a:t>Take a picture to visit our </a:t>
            </a:r>
            <a:br>
              <a:rPr lang="en-US" sz="1400" dirty="0" smtClean="0"/>
            </a:br>
            <a:r>
              <a:rPr lang="en-US" sz="1400" dirty="0" smtClean="0"/>
              <a:t>project website, download </a:t>
            </a:r>
            <a:br>
              <a:rPr lang="en-US" sz="1400" dirty="0" smtClean="0"/>
            </a:br>
            <a:r>
              <a:rPr lang="en-US" sz="1400" dirty="0" smtClean="0"/>
              <a:t>reports, and learn more.</a:t>
            </a:r>
            <a:endParaRPr lang="en-US" sz="1400" dirty="0"/>
          </a:p>
        </p:txBody>
      </p:sp>
    </p:spTree>
    <p:extLst>
      <p:ext uri="{BB962C8B-B14F-4D97-AF65-F5344CB8AC3E}">
        <p14:creationId xmlns:p14="http://schemas.microsoft.com/office/powerpoint/2010/main" val="338992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E577-862D-304E-9C41-2119B3AEE8A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48C634E-7C08-1446-A38B-D49CCD792280}"/>
              </a:ext>
            </a:extLst>
          </p:cNvPr>
          <p:cNvSpPr>
            <a:spLocks noGrp="1"/>
          </p:cNvSpPr>
          <p:nvPr>
            <p:ph idx="1"/>
          </p:nvPr>
        </p:nvSpPr>
        <p:spPr/>
        <p:txBody>
          <a:bodyPr/>
          <a:lstStyle/>
          <a:p>
            <a:pPr marL="0" indent="0">
              <a:buNone/>
            </a:pPr>
            <a:r>
              <a:rPr lang="en-US" dirty="0"/>
              <a:t>Thank you!</a:t>
            </a:r>
          </a:p>
          <a:p>
            <a:pPr marL="0" indent="0">
              <a:buNone/>
            </a:pPr>
            <a:endParaRPr lang="en-US" dirty="0"/>
          </a:p>
          <a:p>
            <a:pPr marL="0" indent="0">
              <a:buNone/>
            </a:pPr>
            <a:r>
              <a:rPr lang="en-US" dirty="0"/>
              <a:t>Please feel free to contact us:</a:t>
            </a:r>
          </a:p>
          <a:p>
            <a:pPr marL="0" indent="0">
              <a:buNone/>
            </a:pPr>
            <a:endParaRPr lang="en-US" dirty="0"/>
          </a:p>
          <a:p>
            <a:pPr marL="0" indent="0">
              <a:buNone/>
            </a:pPr>
            <a:r>
              <a:rPr lang="en-US" dirty="0"/>
              <a:t>Holly Croft, </a:t>
            </a:r>
            <a:r>
              <a:rPr lang="en-US" dirty="0" err="1"/>
              <a:t>holly.croft@gcsu.edu</a:t>
            </a:r>
            <a:endParaRPr lang="en-US" dirty="0"/>
          </a:p>
          <a:p>
            <a:pPr marL="0" indent="0">
              <a:buNone/>
            </a:pPr>
            <a:r>
              <a:rPr lang="en-US" dirty="0"/>
              <a:t>Jennifer Goode, </a:t>
            </a:r>
            <a:r>
              <a:rPr lang="en-US" dirty="0" err="1"/>
              <a:t>goode_j@mercer.edu</a:t>
            </a:r>
            <a:endParaRPr lang="en-US" dirty="0"/>
          </a:p>
          <a:p>
            <a:pPr marL="0" indent="0">
              <a:buNone/>
            </a:pPr>
            <a:r>
              <a:rPr lang="en-US" dirty="0"/>
              <a:t>Jeremy Brown, </a:t>
            </a:r>
            <a:r>
              <a:rPr lang="en-US" dirty="0" err="1"/>
              <a:t>jerbrown@fgcu.edu</a:t>
            </a:r>
            <a:endParaRPr lang="en-US" dirty="0"/>
          </a:p>
        </p:txBody>
      </p:sp>
    </p:spTree>
    <p:extLst>
      <p:ext uri="{BB962C8B-B14F-4D97-AF65-F5344CB8AC3E}">
        <p14:creationId xmlns:p14="http://schemas.microsoft.com/office/powerpoint/2010/main" val="147626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A317-EDF1-BD4E-86C7-9F837670174D}"/>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E4384990-77A8-524E-BBDF-877989CDF501}"/>
              </a:ext>
            </a:extLst>
          </p:cNvPr>
          <p:cNvSpPr>
            <a:spLocks noGrp="1"/>
          </p:cNvSpPr>
          <p:nvPr>
            <p:ph idx="1"/>
          </p:nvPr>
        </p:nvSpPr>
        <p:spPr/>
        <p:txBody>
          <a:bodyPr/>
          <a:lstStyle/>
          <a:p>
            <a:r>
              <a:rPr lang="en-US" dirty="0"/>
              <a:t>On January 18, 2018, GDOT’s Office of Performance-Based Management and Research put out a call for a project titled, ”Annotated GDOT R&amp;D Bibliography.”</a:t>
            </a:r>
          </a:p>
          <a:p>
            <a:r>
              <a:rPr lang="en-US" dirty="0"/>
              <a:t>The call indicated that GDOT needed not only an annotated bibliography of its research reports, but also a new digital repository.</a:t>
            </a:r>
          </a:p>
          <a:p>
            <a:r>
              <a:rPr lang="en-US" dirty="0"/>
              <a:t>Drs. Jennifer Goode and Pam Brewer from Mercer University submitted a statement of interest for the project and were invited to proceed with a research needs statement in March, </a:t>
            </a:r>
            <a:r>
              <a:rPr lang="en-US" dirty="0" smtClean="0"/>
              <a:t>when </a:t>
            </a:r>
            <a:r>
              <a:rPr lang="en-US" dirty="0"/>
              <a:t>a digital archivist was added to the team of investigators.</a:t>
            </a:r>
          </a:p>
        </p:txBody>
      </p:sp>
    </p:spTree>
    <p:extLst>
      <p:ext uri="{BB962C8B-B14F-4D97-AF65-F5344CB8AC3E}">
        <p14:creationId xmlns:p14="http://schemas.microsoft.com/office/powerpoint/2010/main" val="138839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C6E3-DAF2-8948-8B44-4FD5910DAEFC}"/>
              </a:ext>
            </a:extLst>
          </p:cNvPr>
          <p:cNvSpPr>
            <a:spLocks noGrp="1"/>
          </p:cNvSpPr>
          <p:nvPr>
            <p:ph type="title"/>
          </p:nvPr>
        </p:nvSpPr>
        <p:spPr/>
        <p:txBody>
          <a:bodyPr/>
          <a:lstStyle/>
          <a:p>
            <a:r>
              <a:rPr lang="en-US" dirty="0"/>
              <a:t>But, Was that </a:t>
            </a:r>
            <a:r>
              <a:rPr lang="en-US" i="1" dirty="0"/>
              <a:t>Really</a:t>
            </a:r>
            <a:r>
              <a:rPr lang="en-US" dirty="0"/>
              <a:t> the Need?</a:t>
            </a:r>
          </a:p>
        </p:txBody>
      </p:sp>
      <p:sp>
        <p:nvSpPr>
          <p:cNvPr id="3" name="Content Placeholder 2">
            <a:extLst>
              <a:ext uri="{FF2B5EF4-FFF2-40B4-BE49-F238E27FC236}">
                <a16:creationId xmlns:a16="http://schemas.microsoft.com/office/drawing/2014/main" id="{351FF0FE-C1FD-ED41-B57B-9507F866E913}"/>
              </a:ext>
            </a:extLst>
          </p:cNvPr>
          <p:cNvSpPr>
            <a:spLocks noGrp="1"/>
          </p:cNvSpPr>
          <p:nvPr>
            <p:ph idx="1"/>
          </p:nvPr>
        </p:nvSpPr>
        <p:spPr/>
        <p:txBody>
          <a:bodyPr/>
          <a:lstStyle/>
          <a:p>
            <a:r>
              <a:rPr lang="en-US" dirty="0"/>
              <a:t>After being awarded the grant, the team met with GDOT employees in Forest Park.</a:t>
            </a:r>
          </a:p>
          <a:p>
            <a:r>
              <a:rPr lang="en-US" dirty="0"/>
              <a:t>We listened to their current process and the issues associated with it, and realized…</a:t>
            </a:r>
          </a:p>
          <a:p>
            <a:endParaRPr lang="en-US" dirty="0"/>
          </a:p>
          <a:p>
            <a:pPr marL="0" indent="0" algn="ctr">
              <a:buNone/>
            </a:pPr>
            <a:r>
              <a:rPr lang="en-US" b="1" i="1" dirty="0"/>
              <a:t>THEY NEEDED A BETTER LIBRARY CATALOG!</a:t>
            </a:r>
          </a:p>
        </p:txBody>
      </p:sp>
    </p:spTree>
    <p:extLst>
      <p:ext uri="{BB962C8B-B14F-4D97-AF65-F5344CB8AC3E}">
        <p14:creationId xmlns:p14="http://schemas.microsoft.com/office/powerpoint/2010/main" val="428789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AB72-21EC-4D4D-97E8-B9F7AD76DC2B}"/>
              </a:ext>
            </a:extLst>
          </p:cNvPr>
          <p:cNvSpPr>
            <a:spLocks noGrp="1"/>
          </p:cNvSpPr>
          <p:nvPr>
            <p:ph type="title"/>
          </p:nvPr>
        </p:nvSpPr>
        <p:spPr/>
        <p:txBody>
          <a:bodyPr/>
          <a:lstStyle/>
          <a:p>
            <a:r>
              <a:rPr lang="en-US" dirty="0"/>
              <a:t>The Team</a:t>
            </a:r>
          </a:p>
        </p:txBody>
      </p:sp>
      <p:sp>
        <p:nvSpPr>
          <p:cNvPr id="3" name="Content Placeholder 2">
            <a:extLst>
              <a:ext uri="{FF2B5EF4-FFF2-40B4-BE49-F238E27FC236}">
                <a16:creationId xmlns:a16="http://schemas.microsoft.com/office/drawing/2014/main" id="{E3590ACD-7B9B-8E46-89A7-1FA2A9B89641}"/>
              </a:ext>
            </a:extLst>
          </p:cNvPr>
          <p:cNvSpPr>
            <a:spLocks noGrp="1"/>
          </p:cNvSpPr>
          <p:nvPr>
            <p:ph idx="1"/>
          </p:nvPr>
        </p:nvSpPr>
        <p:spPr/>
        <p:txBody>
          <a:bodyPr/>
          <a:lstStyle/>
          <a:p>
            <a:r>
              <a:rPr lang="en-US" dirty="0"/>
              <a:t>One technical communicator specializing in usability research.</a:t>
            </a:r>
          </a:p>
          <a:p>
            <a:r>
              <a:rPr lang="en-US" dirty="0"/>
              <a:t>One technical communicator specializing in online teaching and instructional design.</a:t>
            </a:r>
          </a:p>
          <a:p>
            <a:r>
              <a:rPr lang="en-US" dirty="0"/>
              <a:t>One digital archivist who thankfully had some cataloging experience.</a:t>
            </a:r>
          </a:p>
          <a:p>
            <a:pPr marL="0" indent="0" algn="ctr">
              <a:buNone/>
            </a:pPr>
            <a:endParaRPr lang="en-US" i="1" dirty="0"/>
          </a:p>
          <a:p>
            <a:pPr marL="0" indent="0" algn="ctr">
              <a:buNone/>
            </a:pPr>
            <a:r>
              <a:rPr lang="en-US" i="1" dirty="0"/>
              <a:t>And an important addition: </a:t>
            </a:r>
          </a:p>
          <a:p>
            <a:r>
              <a:rPr lang="en-US" dirty="0"/>
              <a:t>One systems librarian who could program really well.</a:t>
            </a:r>
          </a:p>
        </p:txBody>
      </p:sp>
    </p:spTree>
    <p:extLst>
      <p:ext uri="{BB962C8B-B14F-4D97-AF65-F5344CB8AC3E}">
        <p14:creationId xmlns:p14="http://schemas.microsoft.com/office/powerpoint/2010/main" val="128462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5774-5C1E-0440-A4E4-BF2DAEA2D41C}"/>
              </a:ext>
            </a:extLst>
          </p:cNvPr>
          <p:cNvSpPr>
            <a:spLocks noGrp="1"/>
          </p:cNvSpPr>
          <p:nvPr>
            <p:ph type="title"/>
          </p:nvPr>
        </p:nvSpPr>
        <p:spPr/>
        <p:txBody>
          <a:bodyPr/>
          <a:lstStyle/>
          <a:p>
            <a:r>
              <a:rPr lang="en-US" dirty="0"/>
              <a:t>Updating the Catalog</a:t>
            </a:r>
          </a:p>
        </p:txBody>
      </p:sp>
      <p:sp>
        <p:nvSpPr>
          <p:cNvPr id="3" name="Text Placeholder 2">
            <a:extLst>
              <a:ext uri="{FF2B5EF4-FFF2-40B4-BE49-F238E27FC236}">
                <a16:creationId xmlns:a16="http://schemas.microsoft.com/office/drawing/2014/main" id="{2F142451-6C86-D841-BE00-3448229770F4}"/>
              </a:ext>
            </a:extLst>
          </p:cNvPr>
          <p:cNvSpPr>
            <a:spLocks noGrp="1"/>
          </p:cNvSpPr>
          <p:nvPr>
            <p:ph type="body" idx="1"/>
          </p:nvPr>
        </p:nvSpPr>
        <p:spPr>
          <a:xfrm>
            <a:off x="839787" y="1315534"/>
            <a:ext cx="5157787" cy="582539"/>
          </a:xfrm>
        </p:spPr>
        <p:txBody>
          <a:bodyPr/>
          <a:lstStyle/>
          <a:p>
            <a:r>
              <a:rPr lang="en-US" dirty="0"/>
              <a:t>Before</a:t>
            </a:r>
          </a:p>
        </p:txBody>
      </p:sp>
      <p:pic>
        <p:nvPicPr>
          <p:cNvPr id="8" name="Content Placeholder 7">
            <a:extLst>
              <a:ext uri="{FF2B5EF4-FFF2-40B4-BE49-F238E27FC236}">
                <a16:creationId xmlns:a16="http://schemas.microsoft.com/office/drawing/2014/main" id="{340A3222-7205-4D44-ABF7-13AB2707E5F1}"/>
              </a:ext>
            </a:extLst>
          </p:cNvPr>
          <p:cNvPicPr>
            <a:picLocks noGrp="1" noChangeAspect="1"/>
          </p:cNvPicPr>
          <p:nvPr>
            <p:ph sz="half" idx="2"/>
          </p:nvPr>
        </p:nvPicPr>
        <p:blipFill>
          <a:blip r:embed="rId2"/>
          <a:stretch>
            <a:fillRect/>
          </a:stretch>
        </p:blipFill>
        <p:spPr>
          <a:xfrm>
            <a:off x="839787" y="1982401"/>
            <a:ext cx="5157787" cy="2460904"/>
          </a:xfrm>
        </p:spPr>
      </p:pic>
      <p:sp>
        <p:nvSpPr>
          <p:cNvPr id="5" name="Text Placeholder 4">
            <a:extLst>
              <a:ext uri="{FF2B5EF4-FFF2-40B4-BE49-F238E27FC236}">
                <a16:creationId xmlns:a16="http://schemas.microsoft.com/office/drawing/2014/main" id="{6D9B8E82-2B9B-D34C-BF24-1C27750D37DB}"/>
              </a:ext>
            </a:extLst>
          </p:cNvPr>
          <p:cNvSpPr>
            <a:spLocks noGrp="1"/>
          </p:cNvSpPr>
          <p:nvPr>
            <p:ph type="body" sz="quarter" idx="3"/>
          </p:nvPr>
        </p:nvSpPr>
        <p:spPr>
          <a:xfrm>
            <a:off x="6172199" y="1315534"/>
            <a:ext cx="5183188" cy="582539"/>
          </a:xfrm>
        </p:spPr>
        <p:txBody>
          <a:bodyPr/>
          <a:lstStyle/>
          <a:p>
            <a:r>
              <a:rPr lang="en-US" dirty="0"/>
              <a:t>After</a:t>
            </a:r>
          </a:p>
        </p:txBody>
      </p:sp>
      <p:pic>
        <p:nvPicPr>
          <p:cNvPr id="10" name="Content Placeholder 9">
            <a:extLst>
              <a:ext uri="{FF2B5EF4-FFF2-40B4-BE49-F238E27FC236}">
                <a16:creationId xmlns:a16="http://schemas.microsoft.com/office/drawing/2014/main" id="{EE4CC318-8700-3845-A532-25CAF6072CCB}"/>
              </a:ext>
            </a:extLst>
          </p:cNvPr>
          <p:cNvPicPr>
            <a:picLocks noGrp="1" noChangeAspect="1"/>
          </p:cNvPicPr>
          <p:nvPr>
            <p:ph sz="quarter" idx="4"/>
          </p:nvPr>
        </p:nvPicPr>
        <p:blipFill>
          <a:blip r:embed="rId3"/>
          <a:stretch>
            <a:fillRect/>
          </a:stretch>
        </p:blipFill>
        <p:spPr>
          <a:xfrm>
            <a:off x="6940667" y="1982401"/>
            <a:ext cx="3266054" cy="4764763"/>
          </a:xfrm>
        </p:spPr>
      </p:pic>
    </p:spTree>
    <p:extLst>
      <p:ext uri="{BB962C8B-B14F-4D97-AF65-F5344CB8AC3E}">
        <p14:creationId xmlns:p14="http://schemas.microsoft.com/office/powerpoint/2010/main" val="391126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In-Catalog Citation Use Case</a:t>
            </a:r>
          </a:p>
        </p:txBody>
      </p:sp>
      <p:sp>
        <p:nvSpPr>
          <p:cNvPr id="5" name="Content Placeholder 4"/>
          <p:cNvSpPr>
            <a:spLocks noGrp="1"/>
          </p:cNvSpPr>
          <p:nvPr>
            <p:ph idx="1"/>
          </p:nvPr>
        </p:nvSpPr>
        <p:spPr/>
        <p:txBody>
          <a:bodyPr/>
          <a:lstStyle/>
          <a:p>
            <a:r>
              <a:rPr lang="en-US" dirty="0"/>
              <a:t>Search online catalog</a:t>
            </a:r>
          </a:p>
          <a:p>
            <a:r>
              <a:rPr lang="en-US" dirty="0"/>
              <a:t>Select a desired record</a:t>
            </a:r>
          </a:p>
          <a:p>
            <a:r>
              <a:rPr lang="en-US" dirty="0"/>
              <a:t>Copy data from record</a:t>
            </a:r>
          </a:p>
          <a:p>
            <a:r>
              <a:rPr lang="en-US" dirty="0"/>
              <a:t>Paste data into a formatted citation</a:t>
            </a:r>
          </a:p>
        </p:txBody>
      </p:sp>
    </p:spTree>
    <p:extLst>
      <p:ext uri="{BB962C8B-B14F-4D97-AF65-F5344CB8AC3E}">
        <p14:creationId xmlns:p14="http://schemas.microsoft.com/office/powerpoint/2010/main" val="87804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Citation</a:t>
            </a:r>
          </a:p>
        </p:txBody>
      </p:sp>
      <p:sp>
        <p:nvSpPr>
          <p:cNvPr id="3" name="Content Placeholder 2"/>
          <p:cNvSpPr>
            <a:spLocks noGrp="1"/>
          </p:cNvSpPr>
          <p:nvPr>
            <p:ph idx="1"/>
          </p:nvPr>
        </p:nvSpPr>
        <p:spPr>
          <a:xfrm>
            <a:off x="-1" y="1307010"/>
            <a:ext cx="12037325" cy="4970960"/>
          </a:xfrm>
        </p:spPr>
        <p:txBody>
          <a:bodyPr>
            <a:normAutofit fontScale="62500" lnSpcReduction="20000"/>
          </a:bodyPr>
          <a:lstStyle/>
          <a:p>
            <a:pPr marL="0" indent="0">
              <a:buNone/>
            </a:pPr>
            <a:r>
              <a:rPr lang="en-US" dirty="0" err="1"/>
              <a:t>Chorzepa</a:t>
            </a:r>
            <a:r>
              <a:rPr lang="en-US" dirty="0"/>
              <a:t>, M.G., &amp; </a:t>
            </a:r>
            <a:r>
              <a:rPr lang="en-US" dirty="0" err="1"/>
              <a:t>Oyegbile</a:t>
            </a:r>
            <a:r>
              <a:rPr lang="en-US" dirty="0"/>
              <a:t>, B. (2019). </a:t>
            </a:r>
            <a:r>
              <a:rPr lang="en-US" i="1" dirty="0"/>
              <a:t>Development of depreciation models utilizing the NBI condition ratings over 25 years</a:t>
            </a:r>
            <a:r>
              <a:rPr lang="en-US" dirty="0"/>
              <a:t>.</a:t>
            </a:r>
            <a:br>
              <a:rPr lang="en-US" dirty="0"/>
            </a:br>
            <a:r>
              <a:rPr lang="en-US" dirty="0"/>
              <a:t>Retrieved from </a:t>
            </a:r>
            <a:r>
              <a:rPr lang="en-US" dirty="0">
                <a:hlinkClick r:id="rId3"/>
              </a:rPr>
              <a:t>http://g92018.eos-intl.net/eLibSQL14_G92018_Documents/18-30.pdf</a:t>
            </a:r>
            <a:r>
              <a:rPr lang="en-US" dirty="0"/>
              <a:t/>
            </a:r>
            <a:br>
              <a:rPr lang="en-US" dirty="0"/>
            </a:br>
            <a:r>
              <a:rPr lang="en-US" dirty="0"/>
              <a:t/>
            </a:r>
            <a:br>
              <a:rPr lang="en-US" dirty="0"/>
            </a:br>
            <a:r>
              <a:rPr lang="en-US" dirty="0"/>
              <a:t>GDOT RP 18-30</a:t>
            </a:r>
            <a:br>
              <a:rPr lang="en-US" dirty="0"/>
            </a:br>
            <a:r>
              <a:rPr lang="en-US" dirty="0"/>
              <a:t/>
            </a:r>
            <a:br>
              <a:rPr lang="en-US" dirty="0"/>
            </a:br>
            <a:r>
              <a:rPr lang="en-US" dirty="0"/>
              <a:t>88 pages</a:t>
            </a:r>
            <a:br>
              <a:rPr lang="en-US" dirty="0"/>
            </a:br>
            <a:r>
              <a:rPr lang="en-US" dirty="0"/>
              <a:t/>
            </a:r>
            <a:br>
              <a:rPr lang="en-US" dirty="0"/>
            </a:br>
            <a:r>
              <a:rPr lang="en-US" dirty="0"/>
              <a:t>Abstract: The Georgia Department of Transportation maintains an inventory of approximately 15,000 bridges and culverts across the state. These bridges and culverts have been inspected biennially since 1992, yielding over 25 years of bridge condition rating (CR) data from the National Bridge Inventory (NBI). Condition ratings are assigned on a discrete 0-9scale during bridge inspection, and in this study, they are used to calculate deterioration rates for culverts and the three major components of bridges, namely deck, superstructure, and substructure. This study uses the Markov chain approach to generate long-term (100 years) depreciation models and considers key attributes (e.g., material types and geographic locations) influencing bridge performance. Therefore, CR data is divided into 39 analysis groups including3 culvert and 36 bridge groups. The three culvert groups are formed by the three geographic locations of Georgia(Norther​n, Central, and Coastal regions). In these three regions, bridge groups are divided into 5 deck and 5superstructure subgroups according to 5 material types, as well as 2 substructure subgroups based on the presence of waterways. A Chi-square test is conducted to confirm the alternative hypothesis that the depreciation models developed in this study are reasonably correlated with the deterioration models created in a long-term bridge performance study. The results indicate that the depreciation models presented in this report are reliable and thus are used to determine the expected service life and condition ratings of culverts and bridges in Georgia for the next 100 years. The depreciation models established in this report will be implemented in a long-term bridge asset management program (e.g., the AASHTO </a:t>
            </a:r>
            <a:r>
              <a:rPr lang="en-US" dirty="0" err="1"/>
              <a:t>BrM</a:t>
            </a:r>
            <a:r>
              <a:rPr lang="en-US" dirty="0"/>
              <a:t> software) in order to complete a life-cycle analysis of bridges/culvert​s.</a:t>
            </a:r>
          </a:p>
        </p:txBody>
      </p:sp>
      <p:sp>
        <p:nvSpPr>
          <p:cNvPr id="4" name="Rectangle 3"/>
          <p:cNvSpPr/>
          <p:nvPr/>
        </p:nvSpPr>
        <p:spPr>
          <a:xfrm>
            <a:off x="0" y="1307010"/>
            <a:ext cx="2934269" cy="23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34269" y="1289323"/>
            <a:ext cx="739253" cy="25287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729" y="1498849"/>
            <a:ext cx="8023746" cy="329951"/>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73522" y="1307010"/>
            <a:ext cx="7954371" cy="23518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729" y="1878592"/>
            <a:ext cx="1624086" cy="32110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729" y="2187681"/>
            <a:ext cx="1624086" cy="321102"/>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728" y="2657321"/>
            <a:ext cx="11981595" cy="302014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31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Overview</a:t>
            </a:r>
          </a:p>
        </p:txBody>
      </p:sp>
      <p:sp>
        <p:nvSpPr>
          <p:cNvPr id="3" name="Content Placeholder 2"/>
          <p:cNvSpPr>
            <a:spLocks noGrp="1"/>
          </p:cNvSpPr>
          <p:nvPr>
            <p:ph idx="1"/>
          </p:nvPr>
        </p:nvSpPr>
        <p:spPr/>
        <p:txBody>
          <a:bodyPr>
            <a:normAutofit/>
          </a:bodyPr>
          <a:lstStyle/>
          <a:p>
            <a:r>
              <a:rPr lang="en-US" dirty="0"/>
              <a:t>User Interface</a:t>
            </a:r>
          </a:p>
          <a:p>
            <a:pPr lvl="1"/>
            <a:r>
              <a:rPr lang="en-US" dirty="0"/>
              <a:t>Add citation(s)</a:t>
            </a:r>
          </a:p>
          <a:p>
            <a:pPr lvl="1"/>
            <a:r>
              <a:rPr lang="en-US" dirty="0"/>
              <a:t>View citations</a:t>
            </a:r>
          </a:p>
          <a:p>
            <a:pPr lvl="1"/>
            <a:r>
              <a:rPr lang="en-US" dirty="0"/>
              <a:t>Clear citation report</a:t>
            </a:r>
          </a:p>
          <a:p>
            <a:r>
              <a:rPr lang="en-US" dirty="0"/>
              <a:t>View citation dialog</a:t>
            </a:r>
          </a:p>
          <a:p>
            <a:pPr lvl="1"/>
            <a:r>
              <a:rPr lang="en-US" dirty="0"/>
              <a:t>Preview report</a:t>
            </a:r>
          </a:p>
          <a:p>
            <a:pPr lvl="1"/>
            <a:r>
              <a:rPr lang="en-US" dirty="0"/>
              <a:t>Copy button</a:t>
            </a:r>
          </a:p>
          <a:p>
            <a:r>
              <a:rPr lang="en-US" dirty="0"/>
              <a:t>Mechanics</a:t>
            </a:r>
          </a:p>
          <a:p>
            <a:pPr lvl="1"/>
            <a:r>
              <a:rPr lang="en-US" dirty="0"/>
              <a:t>Utilize HTML encoding to identify and extract metadata</a:t>
            </a:r>
          </a:p>
          <a:p>
            <a:pPr lvl="1"/>
            <a:r>
              <a:rPr lang="en-US" dirty="0"/>
              <a:t>Use browser’s session storage</a:t>
            </a:r>
          </a:p>
        </p:txBody>
      </p:sp>
    </p:spTree>
    <p:extLst>
      <p:ext uri="{BB962C8B-B14F-4D97-AF65-F5344CB8AC3E}">
        <p14:creationId xmlns:p14="http://schemas.microsoft.com/office/powerpoint/2010/main" val="2980027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1501</Words>
  <Application>Microsoft Office PowerPoint</Application>
  <PresentationFormat>Widescreen</PresentationFormat>
  <Paragraphs>151</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A Multidisciplinary Approach to Revamping a Library Catalog</vt:lpstr>
      <vt:lpstr>Roy A. Flynt  Memorial Library</vt:lpstr>
      <vt:lpstr>The Problem</vt:lpstr>
      <vt:lpstr>But, Was that Really the Need?</vt:lpstr>
      <vt:lpstr>The Team</vt:lpstr>
      <vt:lpstr>Updating the Catalog</vt:lpstr>
      <vt:lpstr>In-Catalog Citation Use Case</vt:lpstr>
      <vt:lpstr>Sample Citation</vt:lpstr>
      <vt:lpstr>System Overview</vt:lpstr>
      <vt:lpstr>Results List Interface</vt:lpstr>
      <vt:lpstr>Bibliographic Record View Interface</vt:lpstr>
      <vt:lpstr>HTML Encoding</vt:lpstr>
      <vt:lpstr>Citation View</vt:lpstr>
      <vt:lpstr>Challenges</vt:lpstr>
      <vt:lpstr>Insertion into Web EOS</vt:lpstr>
      <vt:lpstr>Usability</vt:lpstr>
      <vt:lpstr>Usability Testing</vt:lpstr>
      <vt:lpstr>Testing Methods</vt:lpstr>
      <vt:lpstr>Findings</vt:lpstr>
      <vt:lpstr>Usability Recommendations</vt:lpstr>
      <vt:lpstr>Training: Three-Tier Approach</vt:lpstr>
      <vt:lpstr>Outcomes…and How Does this Apply to Others?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Multidisciplinary Approach to Revamping a Library Catalog</dc:title>
  <dc:creator>Special Collections</dc:creator>
  <cp:lastModifiedBy>Jennifer Goode</cp:lastModifiedBy>
  <cp:revision>16</cp:revision>
  <dcterms:created xsi:type="dcterms:W3CDTF">2019-10-08T20:00:06Z</dcterms:created>
  <dcterms:modified xsi:type="dcterms:W3CDTF">2019-10-09T15:28:23Z</dcterms:modified>
</cp:coreProperties>
</file>